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5" r:id="rId3"/>
    <p:sldId id="264" r:id="rId4"/>
    <p:sldId id="288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79" r:id="rId18"/>
    <p:sldId id="280" r:id="rId19"/>
    <p:sldId id="285" r:id="rId20"/>
  </p:sldIdLst>
  <p:sldSz cx="18288000" cy="10287000"/>
  <p:notesSz cx="6858000" cy="9144000"/>
  <p:embeddedFontLst>
    <p:embeddedFont>
      <p:font typeface="Alata" pitchFamily="2" charset="77"/>
      <p:regular r:id="rId21"/>
    </p:embeddedFont>
    <p:embeddedFont>
      <p:font typeface="Glacial Indifference" pitchFamily="2" charset="0"/>
      <p:regular r:id="rId22"/>
    </p:embeddedFont>
    <p:embeddedFont>
      <p:font typeface="Glacial Indifference Bold" pitchFamily="2" charset="0"/>
      <p:regular r:id="rId23"/>
      <p:bold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Open Sans Bold" panose="020B0806030504020204" pitchFamily="34" charset="0"/>
      <p:regular r:id="rId29"/>
      <p:bold r:id="rId30"/>
    </p:embeddedFont>
    <p:embeddedFont>
      <p:font typeface="Poppins" pitchFamily="2" charset="77"/>
      <p:regular r:id="rId31"/>
      <p:bold r:id="rId32"/>
      <p:italic r:id="rId33"/>
      <p:boldItalic r:id="rId34"/>
    </p:embeddedFont>
    <p:embeddedFont>
      <p:font typeface="Poppins Bold" pitchFamily="2" charset="77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69" autoAdjust="0"/>
  </p:normalViewPr>
  <p:slideViewPr>
    <p:cSldViewPr>
      <p:cViewPr varScale="1">
        <p:scale>
          <a:sx n="65" d="100"/>
          <a:sy n="65" d="100"/>
        </p:scale>
        <p:origin x="106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5.sv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5.svg"/><Relationship Id="rId4" Type="http://schemas.openxmlformats.org/officeDocument/2006/relationships/image" Target="../media/image12.sv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2163716" y="7468035"/>
            <a:ext cx="4867229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7 décembre 2024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15123" y="1483072"/>
            <a:ext cx="6405654" cy="7320856"/>
            <a:chOff x="0" y="0"/>
            <a:chExt cx="8534273" cy="9753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534273" cy="9753600"/>
            </a:xfrm>
            <a:custGeom>
              <a:avLst/>
              <a:gdLst/>
              <a:ahLst/>
              <a:cxnLst/>
              <a:rect l="l" t="t" r="r" b="b"/>
              <a:pathLst>
                <a:path w="8534273" h="9753600">
                  <a:moveTo>
                    <a:pt x="1219200" y="0"/>
                  </a:moveTo>
                  <a:cubicBezTo>
                    <a:pt x="882523" y="0"/>
                    <a:pt x="577723" y="136525"/>
                    <a:pt x="357124" y="357124"/>
                  </a:cubicBezTo>
                  <a:cubicBezTo>
                    <a:pt x="136398" y="577723"/>
                    <a:pt x="0" y="882523"/>
                    <a:pt x="0" y="1219200"/>
                  </a:cubicBezTo>
                  <a:lnTo>
                    <a:pt x="0" y="3657600"/>
                  </a:lnTo>
                  <a:cubicBezTo>
                    <a:pt x="0" y="3994277"/>
                    <a:pt x="136398" y="4299077"/>
                    <a:pt x="357124" y="4519676"/>
                  </a:cubicBezTo>
                  <a:cubicBezTo>
                    <a:pt x="577723" y="4740275"/>
                    <a:pt x="882523" y="4876800"/>
                    <a:pt x="1219200" y="4876800"/>
                  </a:cubicBezTo>
                  <a:cubicBezTo>
                    <a:pt x="1555877" y="4876800"/>
                    <a:pt x="1860677" y="5013325"/>
                    <a:pt x="2081276" y="5233924"/>
                  </a:cubicBezTo>
                  <a:cubicBezTo>
                    <a:pt x="2299716" y="5452237"/>
                    <a:pt x="2435479" y="5752973"/>
                    <a:pt x="2438273" y="6085459"/>
                  </a:cubicBezTo>
                  <a:cubicBezTo>
                    <a:pt x="2438400" y="6087237"/>
                    <a:pt x="2438400" y="6089015"/>
                    <a:pt x="2438400" y="6090793"/>
                  </a:cubicBezTo>
                  <a:lnTo>
                    <a:pt x="2438400" y="8544941"/>
                  </a:lnTo>
                  <a:cubicBezTo>
                    <a:pt x="2441194" y="8877427"/>
                    <a:pt x="2577084" y="9178163"/>
                    <a:pt x="2795397" y="9396476"/>
                  </a:cubicBezTo>
                  <a:cubicBezTo>
                    <a:pt x="3015996" y="9617075"/>
                    <a:pt x="3320796" y="9753600"/>
                    <a:pt x="3657473" y="9753600"/>
                  </a:cubicBezTo>
                  <a:lnTo>
                    <a:pt x="6095873" y="9753600"/>
                  </a:lnTo>
                  <a:cubicBezTo>
                    <a:pt x="6769227" y="9753600"/>
                    <a:pt x="7315073" y="9207754"/>
                    <a:pt x="7315073" y="8534400"/>
                  </a:cubicBezTo>
                  <a:cubicBezTo>
                    <a:pt x="7315073" y="8197723"/>
                    <a:pt x="7451598" y="7892923"/>
                    <a:pt x="7672197" y="7672324"/>
                  </a:cubicBezTo>
                  <a:cubicBezTo>
                    <a:pt x="7892796" y="7451725"/>
                    <a:pt x="8197596" y="7315200"/>
                    <a:pt x="8534273" y="7315200"/>
                  </a:cubicBezTo>
                  <a:cubicBezTo>
                    <a:pt x="8197596" y="7315200"/>
                    <a:pt x="7892796" y="7178675"/>
                    <a:pt x="7672197" y="6958076"/>
                  </a:cubicBezTo>
                  <a:cubicBezTo>
                    <a:pt x="7451598" y="6737477"/>
                    <a:pt x="7315073" y="6432677"/>
                    <a:pt x="7315073" y="6096000"/>
                  </a:cubicBezTo>
                  <a:lnTo>
                    <a:pt x="7315073" y="1219200"/>
                  </a:lnTo>
                  <a:cubicBezTo>
                    <a:pt x="7315073" y="882523"/>
                    <a:pt x="7178548" y="577723"/>
                    <a:pt x="6957949" y="357124"/>
                  </a:cubicBezTo>
                  <a:cubicBezTo>
                    <a:pt x="6737350" y="136525"/>
                    <a:pt x="6432550" y="0"/>
                    <a:pt x="6095873" y="0"/>
                  </a:cubicBezTo>
                  <a:close/>
                </a:path>
              </a:pathLst>
            </a:custGeom>
            <a:blipFill>
              <a:blip r:embed="rId3"/>
              <a:stretch>
                <a:fillRect l="-73627" r="-3045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792465" y="9258300"/>
            <a:ext cx="2895624" cy="927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4"/>
              </a:lnSpc>
            </a:pPr>
            <a:r>
              <a:rPr lang="en-US" sz="3156" spc="-47">
                <a:solidFill>
                  <a:srgbClr val="02335F"/>
                </a:solidFill>
                <a:latin typeface="Poppins"/>
                <a:ea typeface="Poppins"/>
                <a:cs typeface="Poppins"/>
                <a:sym typeface="Poppins"/>
              </a:rPr>
              <a:t>A Paris et en distanciel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6150777" y="462912"/>
            <a:ext cx="1569924" cy="1569924"/>
            <a:chOff x="0" y="0"/>
            <a:chExt cx="2078101" cy="2078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8101" cy="2078101"/>
            </a:xfrm>
            <a:custGeom>
              <a:avLst/>
              <a:gdLst/>
              <a:ahLst/>
              <a:cxnLst/>
              <a:rect l="l" t="t" r="r" b="b"/>
              <a:pathLst>
                <a:path w="2078101" h="2078101">
                  <a:moveTo>
                    <a:pt x="1038987" y="0"/>
                  </a:moveTo>
                  <a:cubicBezTo>
                    <a:pt x="752094" y="0"/>
                    <a:pt x="492379" y="116332"/>
                    <a:pt x="304292" y="304292"/>
                  </a:cubicBezTo>
                  <a:cubicBezTo>
                    <a:pt x="116205" y="492252"/>
                    <a:pt x="0" y="752094"/>
                    <a:pt x="0" y="1039114"/>
                  </a:cubicBezTo>
                  <a:cubicBezTo>
                    <a:pt x="0" y="1326007"/>
                    <a:pt x="116332" y="1585722"/>
                    <a:pt x="304292" y="1773809"/>
                  </a:cubicBezTo>
                  <a:cubicBezTo>
                    <a:pt x="492379" y="1961769"/>
                    <a:pt x="752094" y="2078101"/>
                    <a:pt x="1038987" y="2078101"/>
                  </a:cubicBezTo>
                  <a:cubicBezTo>
                    <a:pt x="1612900" y="2078101"/>
                    <a:pt x="2078101" y="1612900"/>
                    <a:pt x="2078101" y="1039114"/>
                  </a:cubicBezTo>
                  <a:cubicBezTo>
                    <a:pt x="2078101" y="752094"/>
                    <a:pt x="1961769" y="492379"/>
                    <a:pt x="1773809" y="304292"/>
                  </a:cubicBezTo>
                  <a:cubicBezTo>
                    <a:pt x="1585849" y="116205"/>
                    <a:pt x="1326007" y="0"/>
                    <a:pt x="10389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Freeform 7"/>
          <p:cNvSpPr/>
          <p:nvPr/>
        </p:nvSpPr>
        <p:spPr>
          <a:xfrm>
            <a:off x="750644" y="2156897"/>
            <a:ext cx="3563814" cy="5046108"/>
          </a:xfrm>
          <a:custGeom>
            <a:avLst/>
            <a:gdLst/>
            <a:ahLst/>
            <a:cxnLst/>
            <a:rect l="l" t="t" r="r" b="b"/>
            <a:pathLst>
              <a:path w="3563814" h="5046108">
                <a:moveTo>
                  <a:pt x="0" y="0"/>
                </a:moveTo>
                <a:lnTo>
                  <a:pt x="3563814" y="0"/>
                </a:lnTo>
                <a:lnTo>
                  <a:pt x="3563814" y="5046108"/>
                </a:lnTo>
                <a:lnTo>
                  <a:pt x="0" y="5046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2339406" y="2587145"/>
            <a:ext cx="5580816" cy="4185612"/>
          </a:xfrm>
          <a:custGeom>
            <a:avLst/>
            <a:gdLst/>
            <a:ahLst/>
            <a:cxnLst/>
            <a:rect l="l" t="t" r="r" b="b"/>
            <a:pathLst>
              <a:path w="5580816" h="4185612">
                <a:moveTo>
                  <a:pt x="0" y="0"/>
                </a:moveTo>
                <a:lnTo>
                  <a:pt x="5580815" y="0"/>
                </a:lnTo>
                <a:lnTo>
                  <a:pt x="5580815" y="4185612"/>
                </a:lnTo>
                <a:lnTo>
                  <a:pt x="0" y="4185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2082688" y="5584223"/>
            <a:ext cx="1191621" cy="1361853"/>
          </a:xfrm>
          <a:custGeom>
            <a:avLst/>
            <a:gdLst/>
            <a:ahLst/>
            <a:cxnLst/>
            <a:rect l="l" t="t" r="r" b="b"/>
            <a:pathLst>
              <a:path w="1191621" h="1361853">
                <a:moveTo>
                  <a:pt x="0" y="0"/>
                </a:moveTo>
                <a:lnTo>
                  <a:pt x="1191621" y="0"/>
                </a:lnTo>
                <a:lnTo>
                  <a:pt x="1191621" y="1361853"/>
                </a:lnTo>
                <a:lnTo>
                  <a:pt x="0" y="13618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3680234" y="5839742"/>
            <a:ext cx="1268448" cy="1268448"/>
          </a:xfrm>
          <a:custGeom>
            <a:avLst/>
            <a:gdLst/>
            <a:ahLst/>
            <a:cxnLst/>
            <a:rect l="l" t="t" r="r" b="b"/>
            <a:pathLst>
              <a:path w="1268448" h="1268448">
                <a:moveTo>
                  <a:pt x="0" y="0"/>
                </a:moveTo>
                <a:lnTo>
                  <a:pt x="1268448" y="0"/>
                </a:lnTo>
                <a:lnTo>
                  <a:pt x="1268448" y="1268448"/>
                </a:lnTo>
                <a:lnTo>
                  <a:pt x="0" y="12684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6475852" y="3066858"/>
            <a:ext cx="3705899" cy="3705899"/>
          </a:xfrm>
          <a:custGeom>
            <a:avLst/>
            <a:gdLst/>
            <a:ahLst/>
            <a:cxnLst/>
            <a:rect l="l" t="t" r="r" b="b"/>
            <a:pathLst>
              <a:path w="3705899" h="3705899">
                <a:moveTo>
                  <a:pt x="0" y="0"/>
                </a:moveTo>
                <a:lnTo>
                  <a:pt x="3705898" y="0"/>
                </a:lnTo>
                <a:lnTo>
                  <a:pt x="3705898" y="3705899"/>
                </a:lnTo>
                <a:lnTo>
                  <a:pt x="0" y="3705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7163078" y="2164643"/>
            <a:ext cx="4061903" cy="1208522"/>
          </a:xfrm>
          <a:custGeom>
            <a:avLst/>
            <a:gdLst/>
            <a:ahLst/>
            <a:cxnLst/>
            <a:rect l="l" t="t" r="r" b="b"/>
            <a:pathLst>
              <a:path w="4061903" h="1208522">
                <a:moveTo>
                  <a:pt x="0" y="0"/>
                </a:moveTo>
                <a:lnTo>
                  <a:pt x="4061903" y="0"/>
                </a:lnTo>
                <a:lnTo>
                  <a:pt x="4061903" y="1208522"/>
                </a:lnTo>
                <a:lnTo>
                  <a:pt x="0" y="12085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5740888" y="1905378"/>
            <a:ext cx="1727052" cy="1727052"/>
          </a:xfrm>
          <a:custGeom>
            <a:avLst/>
            <a:gdLst/>
            <a:ahLst/>
            <a:cxnLst/>
            <a:rect l="l" t="t" r="r" b="b"/>
            <a:pathLst>
              <a:path w="1727052" h="1727052">
                <a:moveTo>
                  <a:pt x="0" y="0"/>
                </a:moveTo>
                <a:lnTo>
                  <a:pt x="1727051" y="0"/>
                </a:lnTo>
                <a:lnTo>
                  <a:pt x="1727051" y="1727052"/>
                </a:lnTo>
                <a:lnTo>
                  <a:pt x="0" y="17270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TextBox 14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2885" y="563658"/>
            <a:ext cx="11385606" cy="117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Nous y étions aussi...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7051040"/>
            <a:ext cx="5065102" cy="269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>
                <a:solidFill>
                  <a:srgbClr val="2F597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Février</a:t>
            </a:r>
          </a:p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Exposition de portraits photos  patient/soignant, à Toulouse par Maladies Rares Occitanie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82688" y="6888926"/>
            <a:ext cx="6205312" cy="215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40"/>
              </a:lnSpc>
              <a:spcBef>
                <a:spcPct val="0"/>
              </a:spcBef>
            </a:pPr>
            <a:r>
              <a:rPr lang="en-US" sz="3100" b="1" u="none" strike="noStrike">
                <a:solidFill>
                  <a:srgbClr val="2F597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Août</a:t>
            </a:r>
          </a:p>
          <a:p>
            <a:pPr marL="0" lvl="0" indent="0" algn="ctr">
              <a:lnSpc>
                <a:spcPts val="4340"/>
              </a:lnSpc>
              <a:spcBef>
                <a:spcPct val="0"/>
              </a:spcBef>
            </a:pPr>
            <a:r>
              <a:rPr lang="en-US" sz="310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Invitation adhérents aux épreuves de para-athlétisme des jeux Olympiques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40888" y="6877532"/>
            <a:ext cx="5231011" cy="323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40"/>
              </a:lnSpc>
              <a:spcBef>
                <a:spcPct val="0"/>
              </a:spcBef>
            </a:pPr>
            <a:r>
              <a:rPr lang="en-US" sz="3100" b="1" u="none" strike="noStrike">
                <a:solidFill>
                  <a:srgbClr val="2F597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Juin</a:t>
            </a:r>
          </a:p>
          <a:p>
            <a:pPr marL="0" lvl="0" indent="0" algn="ctr">
              <a:lnSpc>
                <a:spcPts val="4340"/>
              </a:lnSpc>
              <a:spcBef>
                <a:spcPct val="0"/>
              </a:spcBef>
            </a:pPr>
            <a:r>
              <a:rPr lang="en-US" sz="310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Association bénéficiaire </a:t>
            </a:r>
          </a:p>
          <a:p>
            <a:pPr marL="0" lvl="0" indent="0" algn="ctr">
              <a:lnSpc>
                <a:spcPts val="4340"/>
              </a:lnSpc>
              <a:spcBef>
                <a:spcPct val="0"/>
              </a:spcBef>
            </a:pPr>
            <a:r>
              <a:rPr lang="en-US" sz="310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du Challenge Rotary Orléans</a:t>
            </a:r>
          </a:p>
          <a:p>
            <a:pPr marL="0" lvl="0" indent="0" algn="ctr">
              <a:lnSpc>
                <a:spcPts val="4340"/>
              </a:lnSpc>
              <a:spcBef>
                <a:spcPct val="0"/>
              </a:spcBef>
            </a:pPr>
            <a:r>
              <a:rPr lang="en-US" sz="3100" b="1" u="none" strike="noStrike">
                <a:solidFill>
                  <a:srgbClr val="0451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 Mai</a:t>
            </a:r>
          </a:p>
          <a:p>
            <a:pPr marL="0" lvl="0" indent="0" algn="ctr">
              <a:lnSpc>
                <a:spcPts val="4340"/>
              </a:lnSpc>
              <a:spcBef>
                <a:spcPct val="0"/>
              </a:spcBef>
            </a:pPr>
            <a:r>
              <a:rPr lang="en-US" sz="3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Semi-marathon de la Loire </a:t>
            </a:r>
          </a:p>
          <a:p>
            <a:pPr marL="0" lvl="0" indent="0" algn="ctr">
              <a:lnSpc>
                <a:spcPts val="4340"/>
              </a:lnSpc>
              <a:spcBef>
                <a:spcPct val="0"/>
              </a:spcBef>
            </a:pPr>
            <a:r>
              <a:rPr lang="en-US" sz="3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(Saumur)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6150777" y="462912"/>
            <a:ext cx="1569924" cy="1569924"/>
            <a:chOff x="0" y="0"/>
            <a:chExt cx="2078101" cy="2078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8101" cy="2078101"/>
            </a:xfrm>
            <a:custGeom>
              <a:avLst/>
              <a:gdLst/>
              <a:ahLst/>
              <a:cxnLst/>
              <a:rect l="l" t="t" r="r" b="b"/>
              <a:pathLst>
                <a:path w="2078101" h="2078101">
                  <a:moveTo>
                    <a:pt x="1038987" y="0"/>
                  </a:moveTo>
                  <a:cubicBezTo>
                    <a:pt x="752094" y="0"/>
                    <a:pt x="492379" y="116332"/>
                    <a:pt x="304292" y="304292"/>
                  </a:cubicBezTo>
                  <a:cubicBezTo>
                    <a:pt x="116205" y="492252"/>
                    <a:pt x="0" y="752094"/>
                    <a:pt x="0" y="1039114"/>
                  </a:cubicBezTo>
                  <a:cubicBezTo>
                    <a:pt x="0" y="1326007"/>
                    <a:pt x="116332" y="1585722"/>
                    <a:pt x="304292" y="1773809"/>
                  </a:cubicBezTo>
                  <a:cubicBezTo>
                    <a:pt x="492379" y="1961769"/>
                    <a:pt x="752094" y="2078101"/>
                    <a:pt x="1038987" y="2078101"/>
                  </a:cubicBezTo>
                  <a:cubicBezTo>
                    <a:pt x="1612900" y="2078101"/>
                    <a:pt x="2078101" y="1612900"/>
                    <a:pt x="2078101" y="1039114"/>
                  </a:cubicBezTo>
                  <a:cubicBezTo>
                    <a:pt x="2078101" y="752094"/>
                    <a:pt x="1961769" y="492379"/>
                    <a:pt x="1773809" y="304292"/>
                  </a:cubicBezTo>
                  <a:cubicBezTo>
                    <a:pt x="1585849" y="116205"/>
                    <a:pt x="1326007" y="0"/>
                    <a:pt x="10389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2741553"/>
            <a:ext cx="5952464" cy="5952464"/>
          </a:xfrm>
          <a:custGeom>
            <a:avLst/>
            <a:gdLst/>
            <a:ahLst/>
            <a:cxnLst/>
            <a:rect l="l" t="t" r="r" b="b"/>
            <a:pathLst>
              <a:path w="5952464" h="5952464">
                <a:moveTo>
                  <a:pt x="0" y="0"/>
                </a:moveTo>
                <a:lnTo>
                  <a:pt x="5952464" y="0"/>
                </a:lnTo>
                <a:lnTo>
                  <a:pt x="5952464" y="5952465"/>
                </a:lnTo>
                <a:lnTo>
                  <a:pt x="0" y="5952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6244669" y="2741553"/>
            <a:ext cx="5952464" cy="5952464"/>
          </a:xfrm>
          <a:custGeom>
            <a:avLst/>
            <a:gdLst/>
            <a:ahLst/>
            <a:cxnLst/>
            <a:rect l="l" t="t" r="r" b="b"/>
            <a:pathLst>
              <a:path w="5952464" h="5952464">
                <a:moveTo>
                  <a:pt x="0" y="0"/>
                </a:moveTo>
                <a:lnTo>
                  <a:pt x="5952464" y="0"/>
                </a:lnTo>
                <a:lnTo>
                  <a:pt x="5952464" y="5952465"/>
                </a:lnTo>
                <a:lnTo>
                  <a:pt x="0" y="5952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2487936" y="2893953"/>
            <a:ext cx="5800064" cy="5800064"/>
          </a:xfrm>
          <a:custGeom>
            <a:avLst/>
            <a:gdLst/>
            <a:ahLst/>
            <a:cxnLst/>
            <a:rect l="l" t="t" r="r" b="b"/>
            <a:pathLst>
              <a:path w="5800064" h="5800064">
                <a:moveTo>
                  <a:pt x="0" y="0"/>
                </a:moveTo>
                <a:lnTo>
                  <a:pt x="5800064" y="0"/>
                </a:lnTo>
                <a:lnTo>
                  <a:pt x="5800064" y="5800065"/>
                </a:lnTo>
                <a:lnTo>
                  <a:pt x="0" y="5800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2885" y="-12604"/>
            <a:ext cx="11385606" cy="233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Portraits du Conseil scientifique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77643" y="8934768"/>
            <a:ext cx="13914755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10315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 nouveaux portraits ont été publiés en 2024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6150777" y="462912"/>
            <a:ext cx="1569924" cy="1569924"/>
            <a:chOff x="0" y="0"/>
            <a:chExt cx="2078101" cy="2078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8101" cy="2078101"/>
            </a:xfrm>
            <a:custGeom>
              <a:avLst/>
              <a:gdLst/>
              <a:ahLst/>
              <a:cxnLst/>
              <a:rect l="l" t="t" r="r" b="b"/>
              <a:pathLst>
                <a:path w="2078101" h="2078101">
                  <a:moveTo>
                    <a:pt x="1038987" y="0"/>
                  </a:moveTo>
                  <a:cubicBezTo>
                    <a:pt x="752094" y="0"/>
                    <a:pt x="492379" y="116332"/>
                    <a:pt x="304292" y="304292"/>
                  </a:cubicBezTo>
                  <a:cubicBezTo>
                    <a:pt x="116205" y="492252"/>
                    <a:pt x="0" y="752094"/>
                    <a:pt x="0" y="1039114"/>
                  </a:cubicBezTo>
                  <a:cubicBezTo>
                    <a:pt x="0" y="1326007"/>
                    <a:pt x="116332" y="1585722"/>
                    <a:pt x="304292" y="1773809"/>
                  </a:cubicBezTo>
                  <a:cubicBezTo>
                    <a:pt x="492379" y="1961769"/>
                    <a:pt x="752094" y="2078101"/>
                    <a:pt x="1038987" y="2078101"/>
                  </a:cubicBezTo>
                  <a:cubicBezTo>
                    <a:pt x="1612900" y="2078101"/>
                    <a:pt x="2078101" y="1612900"/>
                    <a:pt x="2078101" y="1039114"/>
                  </a:cubicBezTo>
                  <a:cubicBezTo>
                    <a:pt x="2078101" y="752094"/>
                    <a:pt x="1961769" y="492379"/>
                    <a:pt x="1773809" y="304292"/>
                  </a:cubicBezTo>
                  <a:cubicBezTo>
                    <a:pt x="1585849" y="116205"/>
                    <a:pt x="1326007" y="0"/>
                    <a:pt x="10389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1192" y="563661"/>
            <a:ext cx="11385606" cy="117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Réseaux sociaux</a:t>
            </a:r>
          </a:p>
        </p:txBody>
      </p:sp>
      <p:sp>
        <p:nvSpPr>
          <p:cNvPr id="9" name="Freeform 9"/>
          <p:cNvSpPr/>
          <p:nvPr/>
        </p:nvSpPr>
        <p:spPr>
          <a:xfrm>
            <a:off x="7865897" y="3138480"/>
            <a:ext cx="1655855" cy="1655855"/>
          </a:xfrm>
          <a:custGeom>
            <a:avLst/>
            <a:gdLst/>
            <a:ahLst/>
            <a:cxnLst/>
            <a:rect l="l" t="t" r="r" b="b"/>
            <a:pathLst>
              <a:path w="1655855" h="1655855">
                <a:moveTo>
                  <a:pt x="0" y="0"/>
                </a:moveTo>
                <a:lnTo>
                  <a:pt x="1655854" y="0"/>
                </a:lnTo>
                <a:lnTo>
                  <a:pt x="1655854" y="1655855"/>
                </a:lnTo>
                <a:lnTo>
                  <a:pt x="0" y="16558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3427298" y="2766223"/>
            <a:ext cx="4385071" cy="3675995"/>
          </a:xfrm>
          <a:custGeom>
            <a:avLst/>
            <a:gdLst/>
            <a:ahLst/>
            <a:cxnLst/>
            <a:rect l="l" t="t" r="r" b="b"/>
            <a:pathLst>
              <a:path w="4385071" h="3675995">
                <a:moveTo>
                  <a:pt x="0" y="0"/>
                </a:moveTo>
                <a:lnTo>
                  <a:pt x="4385071" y="0"/>
                </a:lnTo>
                <a:lnTo>
                  <a:pt x="4385071" y="3675995"/>
                </a:lnTo>
                <a:lnTo>
                  <a:pt x="0" y="36759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2053026" y="3138480"/>
            <a:ext cx="4290823" cy="2012923"/>
            <a:chOff x="0" y="0"/>
            <a:chExt cx="5721098" cy="26838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54522" cy="2054522"/>
            </a:xfrm>
            <a:custGeom>
              <a:avLst/>
              <a:gdLst/>
              <a:ahLst/>
              <a:cxnLst/>
              <a:rect l="l" t="t" r="r" b="b"/>
              <a:pathLst>
                <a:path w="2054522" h="2054522">
                  <a:moveTo>
                    <a:pt x="0" y="0"/>
                  </a:moveTo>
                  <a:lnTo>
                    <a:pt x="2054522" y="0"/>
                  </a:lnTo>
                  <a:lnTo>
                    <a:pt x="2054522" y="2054522"/>
                  </a:lnTo>
                  <a:lnTo>
                    <a:pt x="0" y="205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393257" y="31976"/>
              <a:ext cx="3327841" cy="2651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48"/>
                </a:lnSpc>
              </a:pPr>
              <a:r>
                <a:rPr lang="en-US" sz="382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491 followers (</a:t>
              </a:r>
              <a:r>
                <a:rPr lang="en-US" sz="3820" b="1">
                  <a:solidFill>
                    <a:srgbClr val="77B8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+136</a:t>
              </a:r>
              <a:r>
                <a:rPr lang="en-US" sz="382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)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451192" y="5739692"/>
            <a:ext cx="9353383" cy="4092105"/>
          </a:xfrm>
          <a:custGeom>
            <a:avLst/>
            <a:gdLst/>
            <a:ahLst/>
            <a:cxnLst/>
            <a:rect l="l" t="t" r="r" b="b"/>
            <a:pathLst>
              <a:path w="9353383" h="4092105">
                <a:moveTo>
                  <a:pt x="0" y="0"/>
                </a:moveTo>
                <a:lnTo>
                  <a:pt x="9353383" y="0"/>
                </a:lnTo>
                <a:lnTo>
                  <a:pt x="9353383" y="4092105"/>
                </a:lnTo>
                <a:lnTo>
                  <a:pt x="0" y="40921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2160847" y="8127572"/>
            <a:ext cx="1541915" cy="1403142"/>
          </a:xfrm>
          <a:custGeom>
            <a:avLst/>
            <a:gdLst/>
            <a:ahLst/>
            <a:cxnLst/>
            <a:rect l="l" t="t" r="r" b="b"/>
            <a:pathLst>
              <a:path w="1541915" h="1403142">
                <a:moveTo>
                  <a:pt x="0" y="0"/>
                </a:moveTo>
                <a:lnTo>
                  <a:pt x="1541915" y="0"/>
                </a:lnTo>
                <a:lnTo>
                  <a:pt x="1541915" y="1403143"/>
                </a:lnTo>
                <a:lnTo>
                  <a:pt x="0" y="1403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9804575" y="3062280"/>
            <a:ext cx="2786831" cy="2143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7"/>
              </a:lnSpc>
            </a:pPr>
            <a:r>
              <a:rPr lang="en-US" sz="410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754 abonnés (</a:t>
            </a:r>
            <a:r>
              <a:rPr lang="en-US" sz="4105" b="1">
                <a:solidFill>
                  <a:srgbClr val="77B8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+470)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559726" y="6366018"/>
            <a:ext cx="2699574" cy="2143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7"/>
              </a:lnSpc>
            </a:pPr>
            <a:r>
              <a:rPr lang="en-US" sz="410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140  abonnés (</a:t>
            </a:r>
            <a:r>
              <a:rPr lang="en-US" sz="4105" b="1">
                <a:solidFill>
                  <a:srgbClr val="77B8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+81</a:t>
            </a:r>
            <a:r>
              <a:rPr lang="en-US" sz="410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366304" y="8625205"/>
            <a:ext cx="4921696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C20236"/>
                </a:solidFill>
                <a:latin typeface="Open Sans"/>
                <a:ea typeface="Open Sans"/>
                <a:cs typeface="Open Sans"/>
                <a:sym typeface="Open Sans"/>
              </a:rPr>
              <a:t>Pb technique depuis novembre 2024 : compte à recréer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6150777" y="462912"/>
            <a:ext cx="1569924" cy="1569924"/>
            <a:chOff x="0" y="0"/>
            <a:chExt cx="2078101" cy="2078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8101" cy="2078101"/>
            </a:xfrm>
            <a:custGeom>
              <a:avLst/>
              <a:gdLst/>
              <a:ahLst/>
              <a:cxnLst/>
              <a:rect l="l" t="t" r="r" b="b"/>
              <a:pathLst>
                <a:path w="2078101" h="2078101">
                  <a:moveTo>
                    <a:pt x="1038987" y="0"/>
                  </a:moveTo>
                  <a:cubicBezTo>
                    <a:pt x="752094" y="0"/>
                    <a:pt x="492379" y="116332"/>
                    <a:pt x="304292" y="304292"/>
                  </a:cubicBezTo>
                  <a:cubicBezTo>
                    <a:pt x="116205" y="492252"/>
                    <a:pt x="0" y="752094"/>
                    <a:pt x="0" y="1039114"/>
                  </a:cubicBezTo>
                  <a:cubicBezTo>
                    <a:pt x="0" y="1326007"/>
                    <a:pt x="116332" y="1585722"/>
                    <a:pt x="304292" y="1773809"/>
                  </a:cubicBezTo>
                  <a:cubicBezTo>
                    <a:pt x="492379" y="1961769"/>
                    <a:pt x="752094" y="2078101"/>
                    <a:pt x="1038987" y="2078101"/>
                  </a:cubicBezTo>
                  <a:cubicBezTo>
                    <a:pt x="1612900" y="2078101"/>
                    <a:pt x="2078101" y="1612900"/>
                    <a:pt x="2078101" y="1039114"/>
                  </a:cubicBezTo>
                  <a:cubicBezTo>
                    <a:pt x="2078101" y="752094"/>
                    <a:pt x="1961769" y="492379"/>
                    <a:pt x="1773809" y="304292"/>
                  </a:cubicBezTo>
                  <a:cubicBezTo>
                    <a:pt x="1585849" y="116205"/>
                    <a:pt x="1326007" y="0"/>
                    <a:pt x="10389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9965" y="563661"/>
            <a:ext cx="11385606" cy="117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Nouvelle identité visuelle</a:t>
            </a:r>
          </a:p>
        </p:txBody>
      </p:sp>
      <p:sp>
        <p:nvSpPr>
          <p:cNvPr id="9" name="Freeform 9"/>
          <p:cNvSpPr/>
          <p:nvPr/>
        </p:nvSpPr>
        <p:spPr>
          <a:xfrm>
            <a:off x="11653670" y="627158"/>
            <a:ext cx="1219935" cy="1222375"/>
          </a:xfrm>
          <a:custGeom>
            <a:avLst/>
            <a:gdLst/>
            <a:ahLst/>
            <a:cxnLst/>
            <a:rect l="l" t="t" r="r" b="b"/>
            <a:pathLst>
              <a:path w="1219935" h="1222375">
                <a:moveTo>
                  <a:pt x="0" y="0"/>
                </a:moveTo>
                <a:lnTo>
                  <a:pt x="1219936" y="0"/>
                </a:lnTo>
                <a:lnTo>
                  <a:pt x="1219936" y="1222375"/>
                </a:lnTo>
                <a:lnTo>
                  <a:pt x="0" y="1222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723136" y="2547238"/>
            <a:ext cx="5235641" cy="7400199"/>
          </a:xfrm>
          <a:custGeom>
            <a:avLst/>
            <a:gdLst/>
            <a:ahLst/>
            <a:cxnLst/>
            <a:rect l="l" t="t" r="r" b="b"/>
            <a:pathLst>
              <a:path w="5235641" h="7400199">
                <a:moveTo>
                  <a:pt x="0" y="0"/>
                </a:moveTo>
                <a:lnTo>
                  <a:pt x="5235641" y="0"/>
                </a:lnTo>
                <a:lnTo>
                  <a:pt x="5235641" y="7400199"/>
                </a:lnTo>
                <a:lnTo>
                  <a:pt x="0" y="74001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9050" cap="sq">
            <a:solidFill>
              <a:srgbClr val="2F5F98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2395404" y="5774942"/>
            <a:ext cx="3314888" cy="2840077"/>
            <a:chOff x="0" y="0"/>
            <a:chExt cx="4787900" cy="41021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87900" cy="4102100"/>
            </a:xfrm>
            <a:custGeom>
              <a:avLst/>
              <a:gdLst/>
              <a:ahLst/>
              <a:cxnLst/>
              <a:rect l="l" t="t" r="r" b="b"/>
              <a:pathLst>
                <a:path w="4787900" h="4102100">
                  <a:moveTo>
                    <a:pt x="4103878" y="0"/>
                  </a:moveTo>
                  <a:cubicBezTo>
                    <a:pt x="3915029" y="0"/>
                    <a:pt x="3744087" y="76581"/>
                    <a:pt x="3620262" y="200152"/>
                  </a:cubicBezTo>
                  <a:cubicBezTo>
                    <a:pt x="3496564" y="323977"/>
                    <a:pt x="3419983" y="494919"/>
                    <a:pt x="3419983" y="683641"/>
                  </a:cubicBezTo>
                  <a:cubicBezTo>
                    <a:pt x="3419983" y="872363"/>
                    <a:pt x="3343402" y="1043305"/>
                    <a:pt x="3219577" y="1167003"/>
                  </a:cubicBezTo>
                  <a:cubicBezTo>
                    <a:pt x="3095752" y="1290701"/>
                    <a:pt x="2924810" y="1367155"/>
                    <a:pt x="2735961" y="1367155"/>
                  </a:cubicBezTo>
                  <a:lnTo>
                    <a:pt x="1368044" y="1367155"/>
                  </a:lnTo>
                  <a:cubicBezTo>
                    <a:pt x="1179195" y="1367155"/>
                    <a:pt x="1008253" y="1443736"/>
                    <a:pt x="884428" y="1567434"/>
                  </a:cubicBezTo>
                  <a:cubicBezTo>
                    <a:pt x="760603" y="1691132"/>
                    <a:pt x="684022" y="1862074"/>
                    <a:pt x="684022" y="2050796"/>
                  </a:cubicBezTo>
                  <a:lnTo>
                    <a:pt x="684022" y="3418459"/>
                  </a:lnTo>
                  <a:cubicBezTo>
                    <a:pt x="684022" y="3607181"/>
                    <a:pt x="607441" y="3778250"/>
                    <a:pt x="483743" y="3901821"/>
                  </a:cubicBezTo>
                  <a:cubicBezTo>
                    <a:pt x="359918" y="4025519"/>
                    <a:pt x="188849" y="4102100"/>
                    <a:pt x="0" y="4102100"/>
                  </a:cubicBezTo>
                  <a:lnTo>
                    <a:pt x="2735961" y="4102100"/>
                  </a:lnTo>
                  <a:cubicBezTo>
                    <a:pt x="2924810" y="4102100"/>
                    <a:pt x="3095752" y="4025519"/>
                    <a:pt x="3219577" y="3901821"/>
                  </a:cubicBezTo>
                  <a:cubicBezTo>
                    <a:pt x="3343402" y="3778250"/>
                    <a:pt x="3419983" y="3607181"/>
                    <a:pt x="3419983" y="3418459"/>
                  </a:cubicBezTo>
                  <a:cubicBezTo>
                    <a:pt x="3419983" y="3229610"/>
                    <a:pt x="3496564" y="3058668"/>
                    <a:pt x="3620262" y="2934970"/>
                  </a:cubicBezTo>
                  <a:cubicBezTo>
                    <a:pt x="3744087" y="2811272"/>
                    <a:pt x="3915029" y="2734818"/>
                    <a:pt x="4103878" y="2734818"/>
                  </a:cubicBezTo>
                  <a:cubicBezTo>
                    <a:pt x="4292854" y="2734818"/>
                    <a:pt x="4463796" y="2658237"/>
                    <a:pt x="4587621" y="2534666"/>
                  </a:cubicBezTo>
                  <a:cubicBezTo>
                    <a:pt x="4711319" y="2410841"/>
                    <a:pt x="4787900" y="2240026"/>
                    <a:pt x="4787900" y="2051177"/>
                  </a:cubicBezTo>
                  <a:lnTo>
                    <a:pt x="4787900" y="683641"/>
                  </a:lnTo>
                  <a:cubicBezTo>
                    <a:pt x="4787900" y="306070"/>
                    <a:pt x="4481703" y="0"/>
                    <a:pt x="4103878" y="0"/>
                  </a:cubicBezTo>
                  <a:close/>
                </a:path>
              </a:pathLst>
            </a:custGeom>
            <a:blipFill>
              <a:blip r:embed="rId6"/>
              <a:stretch>
                <a:fillRect l="-16979" r="-1137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46700" y="6968199"/>
            <a:ext cx="1393660" cy="1393660"/>
          </a:xfrm>
          <a:custGeom>
            <a:avLst/>
            <a:gdLst/>
            <a:ahLst/>
            <a:cxnLst/>
            <a:rect l="l" t="t" r="r" b="b"/>
            <a:pathLst>
              <a:path w="1393660" h="1393660">
                <a:moveTo>
                  <a:pt x="0" y="0"/>
                </a:moveTo>
                <a:lnTo>
                  <a:pt x="1393660" y="0"/>
                </a:lnTo>
                <a:lnTo>
                  <a:pt x="1393660" y="1393660"/>
                </a:lnTo>
                <a:lnTo>
                  <a:pt x="0" y="13936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TextBox 14"/>
          <p:cNvSpPr txBox="1"/>
          <p:nvPr/>
        </p:nvSpPr>
        <p:spPr>
          <a:xfrm>
            <a:off x="2013651" y="8881909"/>
            <a:ext cx="2654611" cy="54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87"/>
              </a:lnSpc>
            </a:pPr>
            <a:r>
              <a:rPr lang="en-US" sz="1239">
                <a:solidFill>
                  <a:srgbClr val="02335F"/>
                </a:solidFill>
                <a:latin typeface="Poppins"/>
                <a:ea typeface="Poppins"/>
                <a:cs typeface="Poppins"/>
                <a:sym typeface="Poppins"/>
              </a:rPr>
              <a:t>Renseignements &amp; inscriptions :</a:t>
            </a:r>
          </a:p>
          <a:p>
            <a:pPr algn="r">
              <a:lnSpc>
                <a:spcPts val="1487"/>
              </a:lnSpc>
            </a:pPr>
            <a:r>
              <a:rPr lang="en-US" sz="1239">
                <a:solidFill>
                  <a:srgbClr val="02335F"/>
                </a:solidFill>
                <a:latin typeface="Poppins"/>
                <a:ea typeface="Poppins"/>
                <a:cs typeface="Poppins"/>
                <a:sym typeface="Poppins"/>
              </a:rPr>
              <a:t>Séverine MARTIN</a:t>
            </a:r>
          </a:p>
          <a:p>
            <a:pPr algn="r">
              <a:lnSpc>
                <a:spcPts val="1332"/>
              </a:lnSpc>
            </a:pPr>
            <a:r>
              <a:rPr lang="en-US" sz="1110">
                <a:solidFill>
                  <a:srgbClr val="02335F"/>
                </a:solidFill>
                <a:latin typeface="Poppins"/>
                <a:ea typeface="Poppins"/>
                <a:cs typeface="Poppins"/>
                <a:sym typeface="Poppins"/>
              </a:rPr>
              <a:t>secretariat@neuro-mav-france.org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3480" y="4979585"/>
            <a:ext cx="2683367" cy="636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4"/>
              </a:lnSpc>
            </a:pPr>
            <a:r>
              <a:rPr lang="en-US" sz="1662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CHU Toulouse Purpan</a:t>
            </a:r>
          </a:p>
          <a:p>
            <a:pPr algn="l">
              <a:lnSpc>
                <a:spcPts val="1495"/>
              </a:lnSpc>
            </a:pPr>
            <a:r>
              <a:rPr lang="en-US" sz="1246">
                <a:solidFill>
                  <a:srgbClr val="02335F"/>
                </a:solidFill>
                <a:latin typeface="Poppins"/>
                <a:ea typeface="Poppins"/>
                <a:cs typeface="Poppins"/>
                <a:sym typeface="Poppins"/>
              </a:rPr>
              <a:t>Bâtiment URM (rez-de-chaussée)</a:t>
            </a:r>
          </a:p>
          <a:p>
            <a:pPr algn="l">
              <a:lnSpc>
                <a:spcPts val="1495"/>
              </a:lnSpc>
            </a:pPr>
            <a:r>
              <a:rPr lang="en-US" sz="1246">
                <a:solidFill>
                  <a:srgbClr val="02335F"/>
                </a:solidFill>
                <a:latin typeface="Poppins"/>
                <a:ea typeface="Poppins"/>
                <a:cs typeface="Poppins"/>
                <a:sym typeface="Poppins"/>
              </a:rPr>
              <a:t>Espace Associations &amp; Usagers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7021" y="2847646"/>
            <a:ext cx="3843343" cy="72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en-US" sz="4431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CAFÉ MAV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41778" y="4232676"/>
            <a:ext cx="1837172" cy="1188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5"/>
              </a:lnSpc>
            </a:pPr>
            <a:r>
              <a:rPr lang="en-US" sz="235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Mercredi </a:t>
            </a:r>
          </a:p>
          <a:p>
            <a:pPr algn="ctr">
              <a:lnSpc>
                <a:spcPts val="2825"/>
              </a:lnSpc>
            </a:pPr>
            <a:r>
              <a:rPr lang="en-US" sz="235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 février</a:t>
            </a:r>
          </a:p>
          <a:p>
            <a:pPr algn="ctr">
              <a:lnSpc>
                <a:spcPts val="1662"/>
              </a:lnSpc>
            </a:pPr>
            <a:endParaRPr lang="en-US" sz="2354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1731"/>
              </a:lnSpc>
            </a:pPr>
            <a:r>
              <a:rPr lang="en-US" sz="173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 14h à 16h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2433" y="3558588"/>
            <a:ext cx="3080415" cy="98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7"/>
              </a:lnSpc>
            </a:pPr>
            <a:r>
              <a:rPr lang="en-US" sz="1281" spc="-37">
                <a:solidFill>
                  <a:srgbClr val="02335F"/>
                </a:solidFill>
                <a:latin typeface="Poppins"/>
                <a:ea typeface="Poppins"/>
                <a:cs typeface="Poppins"/>
                <a:sym typeface="Poppins"/>
              </a:rPr>
              <a:t>A destination des patients porteurs </a:t>
            </a:r>
          </a:p>
          <a:p>
            <a:pPr algn="l">
              <a:lnSpc>
                <a:spcPts val="1537"/>
              </a:lnSpc>
            </a:pPr>
            <a:r>
              <a:rPr lang="en-US" sz="1281" spc="-37">
                <a:solidFill>
                  <a:srgbClr val="02335F"/>
                </a:solidFill>
                <a:latin typeface="Poppins"/>
                <a:ea typeface="Poppins"/>
                <a:cs typeface="Poppins"/>
                <a:sym typeface="Poppins"/>
              </a:rPr>
              <a:t>de </a:t>
            </a:r>
            <a:r>
              <a:rPr lang="en-US" sz="1281" b="1" spc="-37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M</a:t>
            </a:r>
            <a:r>
              <a:rPr lang="en-US" sz="1281" spc="-37">
                <a:solidFill>
                  <a:srgbClr val="02335F"/>
                </a:solidFill>
                <a:latin typeface="Poppins"/>
                <a:ea typeface="Poppins"/>
                <a:cs typeface="Poppins"/>
                <a:sym typeface="Poppins"/>
              </a:rPr>
              <a:t>alformations </a:t>
            </a:r>
            <a:r>
              <a:rPr lang="en-US" sz="1281" b="1" spc="-37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A</a:t>
            </a:r>
            <a:r>
              <a:rPr lang="en-US" sz="1281" spc="-37">
                <a:solidFill>
                  <a:srgbClr val="02335F"/>
                </a:solidFill>
                <a:latin typeface="Poppins"/>
                <a:ea typeface="Poppins"/>
                <a:cs typeface="Poppins"/>
                <a:sym typeface="Poppins"/>
              </a:rPr>
              <a:t>rterio</a:t>
            </a:r>
            <a:r>
              <a:rPr lang="en-US" sz="1281" b="1" spc="-37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V</a:t>
            </a:r>
            <a:r>
              <a:rPr lang="en-US" sz="1281" spc="-37">
                <a:solidFill>
                  <a:srgbClr val="02335F"/>
                </a:solidFill>
                <a:latin typeface="Poppins"/>
                <a:ea typeface="Poppins"/>
                <a:cs typeface="Poppins"/>
                <a:sym typeface="Poppins"/>
              </a:rPr>
              <a:t>eineuses et de Fistules Arterioveineuses durales, </a:t>
            </a:r>
          </a:p>
          <a:p>
            <a:pPr algn="l">
              <a:lnSpc>
                <a:spcPts val="1537"/>
              </a:lnSpc>
            </a:pPr>
            <a:r>
              <a:rPr lang="en-US" sz="1281" spc="-37">
                <a:solidFill>
                  <a:srgbClr val="02335F"/>
                </a:solidFill>
                <a:latin typeface="Poppins"/>
                <a:ea typeface="Poppins"/>
                <a:cs typeface="Poppins"/>
                <a:sym typeface="Poppins"/>
              </a:rPr>
              <a:t>cérébrales ou médullaires, </a:t>
            </a:r>
          </a:p>
          <a:p>
            <a:pPr algn="l">
              <a:lnSpc>
                <a:spcPts val="1537"/>
              </a:lnSpc>
            </a:pPr>
            <a:r>
              <a:rPr lang="en-US" sz="1281" spc="-37">
                <a:solidFill>
                  <a:srgbClr val="02335F"/>
                </a:solidFill>
                <a:latin typeface="Poppins"/>
                <a:ea typeface="Poppins"/>
                <a:cs typeface="Poppins"/>
                <a:sym typeface="Poppins"/>
              </a:rPr>
              <a:t>ainsi que de leurs proches</a:t>
            </a:r>
          </a:p>
        </p:txBody>
      </p:sp>
      <p:sp>
        <p:nvSpPr>
          <p:cNvPr id="19" name="Freeform 19"/>
          <p:cNvSpPr/>
          <p:nvPr/>
        </p:nvSpPr>
        <p:spPr>
          <a:xfrm>
            <a:off x="9144000" y="4143384"/>
            <a:ext cx="6098414" cy="2103953"/>
          </a:xfrm>
          <a:custGeom>
            <a:avLst/>
            <a:gdLst/>
            <a:ahLst/>
            <a:cxnLst/>
            <a:rect l="l" t="t" r="r" b="b"/>
            <a:pathLst>
              <a:path w="6098414" h="2103953">
                <a:moveTo>
                  <a:pt x="0" y="0"/>
                </a:moveTo>
                <a:lnTo>
                  <a:pt x="6098414" y="0"/>
                </a:lnTo>
                <a:lnTo>
                  <a:pt x="6098414" y="2103953"/>
                </a:lnTo>
                <a:lnTo>
                  <a:pt x="0" y="21039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6889968" y="6471527"/>
            <a:ext cx="1639817" cy="1639817"/>
          </a:xfrm>
          <a:custGeom>
            <a:avLst/>
            <a:gdLst/>
            <a:ahLst/>
            <a:cxnLst/>
            <a:rect l="l" t="t" r="r" b="b"/>
            <a:pathLst>
              <a:path w="1639817" h="1639817">
                <a:moveTo>
                  <a:pt x="0" y="0"/>
                </a:moveTo>
                <a:lnTo>
                  <a:pt x="1639817" y="0"/>
                </a:lnTo>
                <a:lnTo>
                  <a:pt x="1639817" y="1639817"/>
                </a:lnTo>
                <a:lnTo>
                  <a:pt x="0" y="16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9402527" y="6471527"/>
            <a:ext cx="1481626" cy="1481626"/>
          </a:xfrm>
          <a:custGeom>
            <a:avLst/>
            <a:gdLst/>
            <a:ahLst/>
            <a:cxnLst/>
            <a:rect l="l" t="t" r="r" b="b"/>
            <a:pathLst>
              <a:path w="1481626" h="1481626">
                <a:moveTo>
                  <a:pt x="0" y="0"/>
                </a:moveTo>
                <a:lnTo>
                  <a:pt x="1481625" y="0"/>
                </a:lnTo>
                <a:lnTo>
                  <a:pt x="1481625" y="1481626"/>
                </a:lnTo>
                <a:lnTo>
                  <a:pt x="0" y="14816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11756894" y="6471527"/>
            <a:ext cx="1481626" cy="1481626"/>
          </a:xfrm>
          <a:custGeom>
            <a:avLst/>
            <a:gdLst/>
            <a:ahLst/>
            <a:cxnLst/>
            <a:rect l="l" t="t" r="r" b="b"/>
            <a:pathLst>
              <a:path w="1481626" h="1481626">
                <a:moveTo>
                  <a:pt x="0" y="0"/>
                </a:moveTo>
                <a:lnTo>
                  <a:pt x="1481626" y="0"/>
                </a:lnTo>
                <a:lnTo>
                  <a:pt x="1481626" y="1481626"/>
                </a:lnTo>
                <a:lnTo>
                  <a:pt x="0" y="14816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13718795" y="6392432"/>
            <a:ext cx="1639817" cy="1639817"/>
          </a:xfrm>
          <a:custGeom>
            <a:avLst/>
            <a:gdLst/>
            <a:ahLst/>
            <a:cxnLst/>
            <a:rect l="l" t="t" r="r" b="b"/>
            <a:pathLst>
              <a:path w="1639817" h="1639817">
                <a:moveTo>
                  <a:pt x="0" y="0"/>
                </a:moveTo>
                <a:lnTo>
                  <a:pt x="1639816" y="0"/>
                </a:lnTo>
                <a:lnTo>
                  <a:pt x="1639816" y="1639817"/>
                </a:lnTo>
                <a:lnTo>
                  <a:pt x="0" y="16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Freeform 24"/>
          <p:cNvSpPr/>
          <p:nvPr/>
        </p:nvSpPr>
        <p:spPr>
          <a:xfrm>
            <a:off x="15997491" y="6392432"/>
            <a:ext cx="1639817" cy="1639817"/>
          </a:xfrm>
          <a:custGeom>
            <a:avLst/>
            <a:gdLst/>
            <a:ahLst/>
            <a:cxnLst/>
            <a:rect l="l" t="t" r="r" b="b"/>
            <a:pathLst>
              <a:path w="1639817" h="1639817">
                <a:moveTo>
                  <a:pt x="0" y="0"/>
                </a:moveTo>
                <a:lnTo>
                  <a:pt x="1639817" y="0"/>
                </a:lnTo>
                <a:lnTo>
                  <a:pt x="1639817" y="1639817"/>
                </a:lnTo>
                <a:lnTo>
                  <a:pt x="0" y="16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TextBox 25"/>
          <p:cNvSpPr txBox="1"/>
          <p:nvPr/>
        </p:nvSpPr>
        <p:spPr>
          <a:xfrm>
            <a:off x="8926165" y="8054194"/>
            <a:ext cx="2432578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Alexandra C.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493587" y="8054194"/>
            <a:ext cx="2432578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Bastien C.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281418" y="8054194"/>
            <a:ext cx="2432578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Océane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322414" y="8054194"/>
            <a:ext cx="2432578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Antoine P.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601111" y="8054194"/>
            <a:ext cx="2432578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Samy H.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771810" y="3135995"/>
            <a:ext cx="7766893" cy="77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 merci tout particulier à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6150777" y="462912"/>
            <a:ext cx="1569924" cy="1569924"/>
            <a:chOff x="0" y="0"/>
            <a:chExt cx="2078101" cy="2078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8101" cy="2078101"/>
            </a:xfrm>
            <a:custGeom>
              <a:avLst/>
              <a:gdLst/>
              <a:ahLst/>
              <a:cxnLst/>
              <a:rect l="l" t="t" r="r" b="b"/>
              <a:pathLst>
                <a:path w="2078101" h="2078101">
                  <a:moveTo>
                    <a:pt x="1038987" y="0"/>
                  </a:moveTo>
                  <a:cubicBezTo>
                    <a:pt x="752094" y="0"/>
                    <a:pt x="492379" y="116332"/>
                    <a:pt x="304292" y="304292"/>
                  </a:cubicBezTo>
                  <a:cubicBezTo>
                    <a:pt x="116205" y="492252"/>
                    <a:pt x="0" y="752094"/>
                    <a:pt x="0" y="1039114"/>
                  </a:cubicBezTo>
                  <a:cubicBezTo>
                    <a:pt x="0" y="1326007"/>
                    <a:pt x="116332" y="1585722"/>
                    <a:pt x="304292" y="1773809"/>
                  </a:cubicBezTo>
                  <a:cubicBezTo>
                    <a:pt x="492379" y="1961769"/>
                    <a:pt x="752094" y="2078101"/>
                    <a:pt x="1038987" y="2078101"/>
                  </a:cubicBezTo>
                  <a:cubicBezTo>
                    <a:pt x="1612900" y="2078101"/>
                    <a:pt x="2078101" y="1612900"/>
                    <a:pt x="2078101" y="1039114"/>
                  </a:cubicBezTo>
                  <a:cubicBezTo>
                    <a:pt x="2078101" y="752094"/>
                    <a:pt x="1961769" y="492379"/>
                    <a:pt x="1773809" y="304292"/>
                  </a:cubicBezTo>
                  <a:cubicBezTo>
                    <a:pt x="1585849" y="116205"/>
                    <a:pt x="1326007" y="0"/>
                    <a:pt x="10389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8" name="Freeform 8"/>
          <p:cNvSpPr/>
          <p:nvPr/>
        </p:nvSpPr>
        <p:spPr>
          <a:xfrm>
            <a:off x="11653670" y="627158"/>
            <a:ext cx="1219935" cy="1222375"/>
          </a:xfrm>
          <a:custGeom>
            <a:avLst/>
            <a:gdLst/>
            <a:ahLst/>
            <a:cxnLst/>
            <a:rect l="l" t="t" r="r" b="b"/>
            <a:pathLst>
              <a:path w="1219935" h="1222375">
                <a:moveTo>
                  <a:pt x="0" y="0"/>
                </a:moveTo>
                <a:lnTo>
                  <a:pt x="1219936" y="0"/>
                </a:lnTo>
                <a:lnTo>
                  <a:pt x="1219936" y="1222375"/>
                </a:lnTo>
                <a:lnTo>
                  <a:pt x="0" y="1222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229965" y="563661"/>
            <a:ext cx="11385606" cy="117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Don à la Recherche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94950" y="2410129"/>
            <a:ext cx="6682869" cy="5377183"/>
          </a:xfrm>
          <a:custGeom>
            <a:avLst/>
            <a:gdLst/>
            <a:ahLst/>
            <a:cxnLst/>
            <a:rect l="l" t="t" r="r" b="b"/>
            <a:pathLst>
              <a:path w="6682869" h="5377183">
                <a:moveTo>
                  <a:pt x="0" y="0"/>
                </a:moveTo>
                <a:lnTo>
                  <a:pt x="6682869" y="0"/>
                </a:lnTo>
                <a:lnTo>
                  <a:pt x="6682869" y="5377183"/>
                </a:lnTo>
                <a:lnTo>
                  <a:pt x="0" y="5377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9144000" y="4876273"/>
            <a:ext cx="8444538" cy="4647330"/>
          </a:xfrm>
          <a:custGeom>
            <a:avLst/>
            <a:gdLst/>
            <a:ahLst/>
            <a:cxnLst/>
            <a:rect l="l" t="t" r="r" b="b"/>
            <a:pathLst>
              <a:path w="8444538" h="4647330">
                <a:moveTo>
                  <a:pt x="0" y="0"/>
                </a:moveTo>
                <a:lnTo>
                  <a:pt x="8444538" y="0"/>
                </a:lnTo>
                <a:lnTo>
                  <a:pt x="8444538" y="4647330"/>
                </a:lnTo>
                <a:lnTo>
                  <a:pt x="0" y="4647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911275" y="7971155"/>
            <a:ext cx="7650220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10315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Montant du don par NEURO MAV France : 15k€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61495" y="2563059"/>
            <a:ext cx="9397422" cy="227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7"/>
              </a:lnSpc>
            </a:pPr>
            <a:r>
              <a:rPr lang="en-US" sz="2612" b="1">
                <a:solidFill>
                  <a:srgbClr val="02335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Projet 2024 choisi : GeneMAV (responsable : Dr Smajda)</a:t>
            </a:r>
          </a:p>
          <a:p>
            <a:pPr algn="l">
              <a:lnSpc>
                <a:spcPts val="3657"/>
              </a:lnSpc>
              <a:spcBef>
                <a:spcPct val="0"/>
              </a:spcBef>
            </a:pPr>
            <a:r>
              <a:rPr lang="en-US" sz="2612">
                <a:solidFill>
                  <a:srgbClr val="02335F"/>
                </a:solidFill>
                <a:latin typeface="Open Sans"/>
                <a:ea typeface="Open Sans"/>
                <a:cs typeface="Open Sans"/>
                <a:sym typeface="Open Sans"/>
              </a:rPr>
              <a:t>Projet de recherche sur la génétique des malformations artérioveineuses du cerveau et de la moelle épinière. L’étude, si elle s’avère concluante, permettra de poser un diagnostic moléculaire des MAVs.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6150777" y="462912"/>
            <a:ext cx="1569924" cy="1569924"/>
            <a:chOff x="0" y="0"/>
            <a:chExt cx="2078101" cy="2078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8101" cy="2078101"/>
            </a:xfrm>
            <a:custGeom>
              <a:avLst/>
              <a:gdLst/>
              <a:ahLst/>
              <a:cxnLst/>
              <a:rect l="l" t="t" r="r" b="b"/>
              <a:pathLst>
                <a:path w="2078101" h="2078101">
                  <a:moveTo>
                    <a:pt x="1038987" y="0"/>
                  </a:moveTo>
                  <a:cubicBezTo>
                    <a:pt x="752094" y="0"/>
                    <a:pt x="492379" y="116332"/>
                    <a:pt x="304292" y="304292"/>
                  </a:cubicBezTo>
                  <a:cubicBezTo>
                    <a:pt x="116205" y="492252"/>
                    <a:pt x="0" y="752094"/>
                    <a:pt x="0" y="1039114"/>
                  </a:cubicBezTo>
                  <a:cubicBezTo>
                    <a:pt x="0" y="1326007"/>
                    <a:pt x="116332" y="1585722"/>
                    <a:pt x="304292" y="1773809"/>
                  </a:cubicBezTo>
                  <a:cubicBezTo>
                    <a:pt x="492379" y="1961769"/>
                    <a:pt x="752094" y="2078101"/>
                    <a:pt x="1038987" y="2078101"/>
                  </a:cubicBezTo>
                  <a:cubicBezTo>
                    <a:pt x="1612900" y="2078101"/>
                    <a:pt x="2078101" y="1612900"/>
                    <a:pt x="2078101" y="1039114"/>
                  </a:cubicBezTo>
                  <a:cubicBezTo>
                    <a:pt x="2078101" y="752094"/>
                    <a:pt x="1961769" y="492379"/>
                    <a:pt x="1773809" y="304292"/>
                  </a:cubicBezTo>
                  <a:cubicBezTo>
                    <a:pt x="1585849" y="116205"/>
                    <a:pt x="1326007" y="0"/>
                    <a:pt x="10389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8" name="Freeform 8"/>
          <p:cNvSpPr/>
          <p:nvPr/>
        </p:nvSpPr>
        <p:spPr>
          <a:xfrm>
            <a:off x="11653670" y="627158"/>
            <a:ext cx="1219935" cy="1222375"/>
          </a:xfrm>
          <a:custGeom>
            <a:avLst/>
            <a:gdLst/>
            <a:ahLst/>
            <a:cxnLst/>
            <a:rect l="l" t="t" r="r" b="b"/>
            <a:pathLst>
              <a:path w="1219935" h="1222375">
                <a:moveTo>
                  <a:pt x="0" y="0"/>
                </a:moveTo>
                <a:lnTo>
                  <a:pt x="1219936" y="0"/>
                </a:lnTo>
                <a:lnTo>
                  <a:pt x="1219936" y="1222375"/>
                </a:lnTo>
                <a:lnTo>
                  <a:pt x="0" y="1222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244097" y="563661"/>
            <a:ext cx="11523873" cy="117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Cohorte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4097" y="2964209"/>
            <a:ext cx="12344863" cy="667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✨  </a:t>
            </a:r>
            <a:r>
              <a:rPr lang="en-US" sz="2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Pourquoi participer à la cohorte ComPaRe MAVc ?</a:t>
            </a:r>
          </a:p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cohorte ComPaRe MAVc vise à mieux comprendre les malformations artérioveineuses cérébrales (MAVc) en étudiant :</a:t>
            </a: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Leur évolution au fil du temps (histoire naturelle) ;</a:t>
            </a: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Leur impact sur la qualité de vie et le quotidien des patients ;</a:t>
            </a: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Les retentissements psychosociaux et socioprofessionnels ;</a:t>
            </a: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Les différences entre les diverses formes de MAVc</a:t>
            </a:r>
          </a:p>
          <a:p>
            <a:pPr algn="l">
              <a:lnSpc>
                <a:spcPts val="4060"/>
              </a:lnSpc>
            </a:pPr>
            <a:endParaRPr lang="en-US" sz="29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📊  </a:t>
            </a:r>
            <a:r>
              <a:rPr lang="en-US" sz="2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 engagement simple et impactant</a:t>
            </a:r>
          </a:p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 rejoignant ComPaRe MAVc, vous participez à une recherche qui a pour ambition d'améliorer les soins et le bien-être des patients. Répondre à des questionnaires en ligne est une façon concrète d’agir pour faire avancer la connaissance sur cette maladie rare.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193186" y="4492443"/>
            <a:ext cx="5022632" cy="3824301"/>
          </a:xfrm>
          <a:custGeom>
            <a:avLst/>
            <a:gdLst/>
            <a:ahLst/>
            <a:cxnLst/>
            <a:rect l="l" t="t" r="r" b="b"/>
            <a:pathLst>
              <a:path w="5022632" h="3824301">
                <a:moveTo>
                  <a:pt x="0" y="0"/>
                </a:moveTo>
                <a:lnTo>
                  <a:pt x="5022632" y="0"/>
                </a:lnTo>
                <a:lnTo>
                  <a:pt x="5022632" y="3824301"/>
                </a:lnTo>
                <a:lnTo>
                  <a:pt x="0" y="3824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4138776" y="221735"/>
            <a:ext cx="6750083" cy="2052277"/>
          </a:xfrm>
          <a:custGeom>
            <a:avLst/>
            <a:gdLst/>
            <a:ahLst/>
            <a:cxnLst/>
            <a:rect l="l" t="t" r="r" b="b"/>
            <a:pathLst>
              <a:path w="6750083" h="2052277">
                <a:moveTo>
                  <a:pt x="0" y="0"/>
                </a:moveTo>
                <a:lnTo>
                  <a:pt x="6750083" y="0"/>
                </a:lnTo>
                <a:lnTo>
                  <a:pt x="6750083" y="2052277"/>
                </a:lnTo>
                <a:lnTo>
                  <a:pt x="0" y="20522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79" b="-5123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6150777" y="462912"/>
            <a:ext cx="1569924" cy="1569924"/>
            <a:chOff x="0" y="0"/>
            <a:chExt cx="2078101" cy="2078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8101" cy="2078101"/>
            </a:xfrm>
            <a:custGeom>
              <a:avLst/>
              <a:gdLst/>
              <a:ahLst/>
              <a:cxnLst/>
              <a:rect l="l" t="t" r="r" b="b"/>
              <a:pathLst>
                <a:path w="2078101" h="2078101">
                  <a:moveTo>
                    <a:pt x="1038987" y="0"/>
                  </a:moveTo>
                  <a:cubicBezTo>
                    <a:pt x="752094" y="0"/>
                    <a:pt x="492379" y="116332"/>
                    <a:pt x="304292" y="304292"/>
                  </a:cubicBezTo>
                  <a:cubicBezTo>
                    <a:pt x="116205" y="492252"/>
                    <a:pt x="0" y="752094"/>
                    <a:pt x="0" y="1039114"/>
                  </a:cubicBezTo>
                  <a:cubicBezTo>
                    <a:pt x="0" y="1326007"/>
                    <a:pt x="116332" y="1585722"/>
                    <a:pt x="304292" y="1773809"/>
                  </a:cubicBezTo>
                  <a:cubicBezTo>
                    <a:pt x="492379" y="1961769"/>
                    <a:pt x="752094" y="2078101"/>
                    <a:pt x="1038987" y="2078101"/>
                  </a:cubicBezTo>
                  <a:cubicBezTo>
                    <a:pt x="1612900" y="2078101"/>
                    <a:pt x="2078101" y="1612900"/>
                    <a:pt x="2078101" y="1039114"/>
                  </a:cubicBezTo>
                  <a:cubicBezTo>
                    <a:pt x="2078101" y="752094"/>
                    <a:pt x="1961769" y="492379"/>
                    <a:pt x="1773809" y="304292"/>
                  </a:cubicBezTo>
                  <a:cubicBezTo>
                    <a:pt x="1585849" y="116205"/>
                    <a:pt x="1326007" y="0"/>
                    <a:pt x="10389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4097" y="563661"/>
            <a:ext cx="11523873" cy="117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Nos axes &amp; projets 2025</a:t>
            </a:r>
          </a:p>
        </p:txBody>
      </p:sp>
      <p:sp>
        <p:nvSpPr>
          <p:cNvPr id="9" name="AutoShape 9"/>
          <p:cNvSpPr/>
          <p:nvPr/>
        </p:nvSpPr>
        <p:spPr>
          <a:xfrm>
            <a:off x="212127" y="2962241"/>
            <a:ext cx="5896975" cy="3531155"/>
          </a:xfrm>
          <a:prstGeom prst="rect">
            <a:avLst/>
          </a:prstGeom>
          <a:solidFill>
            <a:srgbClr val="F3CD74"/>
          </a:solidFill>
        </p:spPr>
        <p:txBody>
          <a:bodyPr/>
          <a:lstStyle/>
          <a:p>
            <a:endParaRPr lang="fr-FR"/>
          </a:p>
        </p:txBody>
      </p:sp>
      <p:sp>
        <p:nvSpPr>
          <p:cNvPr id="10" name="AutoShape 10"/>
          <p:cNvSpPr/>
          <p:nvPr/>
        </p:nvSpPr>
        <p:spPr>
          <a:xfrm>
            <a:off x="6381750" y="2943191"/>
            <a:ext cx="5681936" cy="3550205"/>
          </a:xfrm>
          <a:prstGeom prst="rect">
            <a:avLst/>
          </a:prstGeom>
          <a:solidFill>
            <a:srgbClr val="ACC8CD"/>
          </a:solidFill>
        </p:spPr>
        <p:txBody>
          <a:bodyPr/>
          <a:lstStyle/>
          <a:p>
            <a:endParaRPr lang="fr-FR"/>
          </a:p>
        </p:txBody>
      </p:sp>
      <p:sp>
        <p:nvSpPr>
          <p:cNvPr id="11" name="AutoShape 11"/>
          <p:cNvSpPr/>
          <p:nvPr/>
        </p:nvSpPr>
        <p:spPr>
          <a:xfrm>
            <a:off x="3247025" y="6633042"/>
            <a:ext cx="5896975" cy="3498619"/>
          </a:xfrm>
          <a:prstGeom prst="rect">
            <a:avLst/>
          </a:prstGeom>
          <a:solidFill>
            <a:srgbClr val="ACC8CD"/>
          </a:solidFill>
        </p:spPr>
        <p:txBody>
          <a:bodyPr/>
          <a:lstStyle/>
          <a:p>
            <a:endParaRPr lang="fr-FR"/>
          </a:p>
        </p:txBody>
      </p:sp>
      <p:sp>
        <p:nvSpPr>
          <p:cNvPr id="12" name="AutoShape 12"/>
          <p:cNvSpPr/>
          <p:nvPr/>
        </p:nvSpPr>
        <p:spPr>
          <a:xfrm>
            <a:off x="12336697" y="2943191"/>
            <a:ext cx="5679804" cy="3550205"/>
          </a:xfrm>
          <a:prstGeom prst="rect">
            <a:avLst/>
          </a:prstGeom>
          <a:solidFill>
            <a:srgbClr val="F3CD74"/>
          </a:solidFill>
        </p:spPr>
        <p:txBody>
          <a:bodyPr/>
          <a:lstStyle/>
          <a:p>
            <a:endParaRPr lang="fr-FR"/>
          </a:p>
        </p:txBody>
      </p:sp>
      <p:sp>
        <p:nvSpPr>
          <p:cNvPr id="13" name="AutoShape 13"/>
          <p:cNvSpPr/>
          <p:nvPr/>
        </p:nvSpPr>
        <p:spPr>
          <a:xfrm>
            <a:off x="9222718" y="6633042"/>
            <a:ext cx="5685597" cy="3498619"/>
          </a:xfrm>
          <a:prstGeom prst="rect">
            <a:avLst/>
          </a:prstGeom>
          <a:solidFill>
            <a:srgbClr val="F3CD74"/>
          </a:solidFill>
        </p:spPr>
        <p:txBody>
          <a:bodyPr/>
          <a:lstStyle/>
          <a:p>
            <a:endParaRPr lang="fr-FR"/>
          </a:p>
        </p:txBody>
      </p:sp>
      <p:grpSp>
        <p:nvGrpSpPr>
          <p:cNvPr id="14" name="Group 14"/>
          <p:cNvGrpSpPr/>
          <p:nvPr/>
        </p:nvGrpSpPr>
        <p:grpSpPr>
          <a:xfrm>
            <a:off x="384949" y="3393367"/>
            <a:ext cx="5724153" cy="2649855"/>
            <a:chOff x="0" y="0"/>
            <a:chExt cx="7632204" cy="3533139"/>
          </a:xfrm>
        </p:grpSpPr>
        <p:sp>
          <p:nvSpPr>
            <p:cNvPr id="15" name="TextBox 15"/>
            <p:cNvSpPr txBox="1"/>
            <p:nvPr/>
          </p:nvSpPr>
          <p:spPr>
            <a:xfrm>
              <a:off x="0" y="0"/>
              <a:ext cx="7632204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 spc="359">
                  <a:solidFill>
                    <a:srgbClr val="1C214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LA NOTORIÉTÉ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74700"/>
              <a:ext cx="7632204" cy="2758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83" lvl="1" indent="-237491" algn="l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Diffusion réseaux sociaux </a:t>
              </a:r>
            </a:p>
            <a:p>
              <a:pPr marL="474983" lvl="1" indent="-237491" algn="l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Participation aux congrès et autres événements partenaires</a:t>
              </a:r>
            </a:p>
            <a:p>
              <a:pPr marL="474983" lvl="1" indent="-237491" algn="l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Développement de relations Presse </a:t>
              </a:r>
              <a:r>
                <a:rPr lang="en-US" sz="2200" b="1">
                  <a:solidFill>
                    <a:srgbClr val="C2023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(HELP)</a:t>
              </a:r>
            </a:p>
            <a:p>
              <a:pPr marL="474983" lvl="1" indent="-237491" algn="l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Parrain / marraine </a:t>
              </a:r>
              <a:r>
                <a:rPr lang="en-US" sz="2200" b="1">
                  <a:solidFill>
                    <a:srgbClr val="C2023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(HELP)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294362" y="2996605"/>
            <a:ext cx="5769324" cy="3496792"/>
            <a:chOff x="0" y="0"/>
            <a:chExt cx="7692432" cy="4662389"/>
          </a:xfrm>
        </p:grpSpPr>
        <p:sp>
          <p:nvSpPr>
            <p:cNvPr id="18" name="TextBox 18"/>
            <p:cNvSpPr txBox="1"/>
            <p:nvPr/>
          </p:nvSpPr>
          <p:spPr>
            <a:xfrm>
              <a:off x="0" y="0"/>
              <a:ext cx="7692432" cy="735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8"/>
                </a:lnSpc>
              </a:pPr>
              <a:r>
                <a:rPr lang="en-US" sz="3656" b="1" spc="365">
                  <a:solidFill>
                    <a:srgbClr val="1C214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L'INFORMATION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97636"/>
              <a:ext cx="7692432" cy="3864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82468" lvl="1" indent="-241234" algn="l">
                <a:lnSpc>
                  <a:spcPts val="3352"/>
                </a:lnSpc>
                <a:buFont typeface="Arial"/>
                <a:buChar char="•"/>
              </a:pPr>
              <a:r>
                <a:rPr lang="en-US" sz="2234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Diffusion newsletter trimestrielle </a:t>
              </a:r>
            </a:p>
            <a:p>
              <a:pPr marL="482468" lvl="1" indent="-241234" algn="l">
                <a:lnSpc>
                  <a:spcPts val="3352"/>
                </a:lnSpc>
                <a:buFont typeface="Arial"/>
                <a:buChar char="•"/>
              </a:pPr>
              <a:r>
                <a:rPr lang="en-US" sz="2234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Recueil et diffusion de nouveaux témoignages de patients et d’aidants</a:t>
              </a:r>
            </a:p>
            <a:p>
              <a:pPr marL="482468" lvl="1" indent="-241234" algn="l">
                <a:lnSpc>
                  <a:spcPts val="3352"/>
                </a:lnSpc>
                <a:buFont typeface="Arial"/>
                <a:buChar char="•"/>
              </a:pPr>
              <a:r>
                <a:rPr lang="en-US" sz="2234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Refonte du site internet</a:t>
              </a:r>
              <a:r>
                <a:rPr lang="en-US" sz="2234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</a:t>
              </a:r>
              <a:r>
                <a:rPr lang="en-US" sz="2234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(EN COURS)</a:t>
              </a:r>
            </a:p>
            <a:p>
              <a:pPr marL="482468" lvl="1" indent="-241234" algn="l">
                <a:lnSpc>
                  <a:spcPts val="3352"/>
                </a:lnSpc>
                <a:buFont typeface="Arial"/>
                <a:buChar char="•"/>
              </a:pPr>
              <a:r>
                <a:rPr lang="en-US" sz="2234">
                  <a:solidFill>
                    <a:srgbClr val="103156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Co-organisation 4ème Rencontre annuelle Patients&amp;Médecins avec le réseau AVANCE (à confirmer)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247025" y="6880630"/>
            <a:ext cx="5896975" cy="2481759"/>
            <a:chOff x="0" y="0"/>
            <a:chExt cx="7862633" cy="330901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9525"/>
              <a:ext cx="7862633" cy="700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3"/>
                </a:lnSpc>
              </a:pPr>
              <a:r>
                <a:rPr lang="en-US" sz="3436" b="1" spc="343">
                  <a:solidFill>
                    <a:srgbClr val="1C214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LE SOUTIEN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745512"/>
              <a:ext cx="7862633" cy="256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3371" lvl="1" indent="-226685" algn="l">
                <a:lnSpc>
                  <a:spcPts val="3149"/>
                </a:lnSpc>
                <a:buFont typeface="Arial"/>
                <a:buChar char="•"/>
              </a:pPr>
              <a:r>
                <a:rPr lang="en-US" sz="2099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Groupes de parole réguliers</a:t>
              </a:r>
            </a:p>
            <a:p>
              <a:pPr marL="453371" lvl="1" indent="-226685" algn="l">
                <a:lnSpc>
                  <a:spcPts val="3149"/>
                </a:lnSpc>
                <a:buFont typeface="Arial"/>
                <a:buChar char="•"/>
              </a:pPr>
              <a:r>
                <a:rPr lang="en-US" sz="2099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2ème Journée des Familles</a:t>
              </a:r>
            </a:p>
            <a:p>
              <a:pPr marL="453371" lvl="1" indent="-226685" algn="l">
                <a:lnSpc>
                  <a:spcPts val="3149"/>
                </a:lnSpc>
                <a:buFont typeface="Arial"/>
                <a:buChar char="•"/>
              </a:pPr>
              <a:r>
                <a:rPr lang="en-US" sz="2099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Développement des cafés MAV en région par un réseau de bénévoles </a:t>
              </a:r>
              <a:r>
                <a:rPr lang="en-US" sz="2099" b="1">
                  <a:solidFill>
                    <a:srgbClr val="77B8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(NEW </a:t>
              </a:r>
              <a:r>
                <a:rPr lang="en-US" sz="2099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/</a:t>
              </a:r>
              <a:r>
                <a:rPr lang="en-US" sz="2099" b="1">
                  <a:solidFill>
                    <a:srgbClr val="77B8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  <a:r>
                <a:rPr lang="en-US" sz="2099" b="1">
                  <a:solidFill>
                    <a:srgbClr val="C2023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HELP)</a:t>
              </a:r>
            </a:p>
            <a:p>
              <a:pPr algn="l">
                <a:lnSpc>
                  <a:spcPts val="3149"/>
                </a:lnSpc>
              </a:pPr>
              <a:endParaRPr lang="en-US" sz="2099" b="1">
                <a:solidFill>
                  <a:srgbClr val="C2023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334566" y="3226633"/>
            <a:ext cx="5681936" cy="1811655"/>
            <a:chOff x="0" y="0"/>
            <a:chExt cx="7575914" cy="241554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0"/>
              <a:ext cx="7575914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 spc="359">
                  <a:solidFill>
                    <a:srgbClr val="1C214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COLLECTE DE FONDS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774700"/>
              <a:ext cx="7575914" cy="1640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81" lvl="1" indent="-237491" algn="l">
                <a:lnSpc>
                  <a:spcPts val="3300"/>
                </a:lnSpc>
                <a:buFont typeface="Arial"/>
                <a:buChar char="•"/>
              </a:pPr>
              <a:r>
                <a:rPr lang="en-US" sz="2200" u="none" strike="noStrike">
                  <a:solidFill>
                    <a:srgbClr val="14213D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Recherches de partenaires </a:t>
              </a:r>
              <a:r>
                <a:rPr lang="en-US" sz="2200" b="1" u="none" strike="noStrike">
                  <a:solidFill>
                    <a:srgbClr val="C2023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(HELP)</a:t>
              </a:r>
              <a:r>
                <a:rPr lang="en-US" sz="2200" u="none" strike="noStrike">
                  <a:solidFill>
                    <a:srgbClr val="14213D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notamment auprès des industriels lors des congrès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313634" y="6671080"/>
            <a:ext cx="5594681" cy="3068955"/>
            <a:chOff x="0" y="0"/>
            <a:chExt cx="7459574" cy="4091940"/>
          </a:xfrm>
        </p:grpSpPr>
        <p:sp>
          <p:nvSpPr>
            <p:cNvPr id="27" name="TextBox 27"/>
            <p:cNvSpPr txBox="1"/>
            <p:nvPr/>
          </p:nvSpPr>
          <p:spPr>
            <a:xfrm>
              <a:off x="0" y="0"/>
              <a:ext cx="7459574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 spc="359">
                  <a:solidFill>
                    <a:srgbClr val="1C214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LA RECHERCHE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774700"/>
              <a:ext cx="7459574" cy="3317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81" lvl="1" indent="-237491" algn="l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Financement de projets de Recherche</a:t>
              </a:r>
            </a:p>
            <a:p>
              <a:pPr marL="474981" lvl="1" indent="-237491" algn="l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14213D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Appel à projet par NEURO MAV France pour financement d’une thèse de recherche sur les MAVs (</a:t>
              </a:r>
              <a:r>
                <a:rPr lang="en-US" sz="2200" b="1">
                  <a:solidFill>
                    <a:srgbClr val="77B8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NEW</a:t>
              </a:r>
              <a:r>
                <a:rPr lang="en-US" sz="2200">
                  <a:solidFill>
                    <a:srgbClr val="14213D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)</a:t>
              </a:r>
            </a:p>
            <a:p>
              <a:pPr marL="474981" lvl="1" indent="-237491" algn="l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14213D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Lancement de la cohorte COMPARE MAV cérébrale </a:t>
              </a:r>
              <a:r>
                <a:rPr lang="en-US" sz="2200" b="1">
                  <a:solidFill>
                    <a:srgbClr val="77B8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(NEW)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5440827" y="6950252"/>
            <a:ext cx="2575675" cy="267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C20236"/>
                </a:solidFill>
                <a:latin typeface="Poppins Bold"/>
                <a:ea typeface="Poppins Bold"/>
                <a:cs typeface="Poppins Bold"/>
                <a:sym typeface="Poppins Bold"/>
              </a:rPr>
              <a:t>HELP :</a:t>
            </a:r>
            <a:r>
              <a:rPr lang="en-US" sz="1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nous avons besoin d’aide pour lancer et réaliser cette action !</a:t>
            </a:r>
          </a:p>
          <a:p>
            <a:pPr algn="r"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77B800"/>
                </a:solidFill>
                <a:latin typeface="Poppins Bold"/>
                <a:ea typeface="Poppins Bold"/>
                <a:cs typeface="Poppins Bold"/>
                <a:sym typeface="Poppins Bold"/>
              </a:rPr>
              <a:t>NEW : </a:t>
            </a:r>
            <a:r>
              <a:rPr lang="en-US" sz="1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nouvelle action planifiée </a:t>
            </a:r>
          </a:p>
          <a:p>
            <a:pPr algn="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pour 2025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6150777" y="462912"/>
            <a:ext cx="1569924" cy="1569924"/>
            <a:chOff x="0" y="0"/>
            <a:chExt cx="2078101" cy="2078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8101" cy="2078101"/>
            </a:xfrm>
            <a:custGeom>
              <a:avLst/>
              <a:gdLst/>
              <a:ahLst/>
              <a:cxnLst/>
              <a:rect l="l" t="t" r="r" b="b"/>
              <a:pathLst>
                <a:path w="2078101" h="2078101">
                  <a:moveTo>
                    <a:pt x="1038987" y="0"/>
                  </a:moveTo>
                  <a:cubicBezTo>
                    <a:pt x="752094" y="0"/>
                    <a:pt x="492379" y="116332"/>
                    <a:pt x="304292" y="304292"/>
                  </a:cubicBezTo>
                  <a:cubicBezTo>
                    <a:pt x="116205" y="492252"/>
                    <a:pt x="0" y="752094"/>
                    <a:pt x="0" y="1039114"/>
                  </a:cubicBezTo>
                  <a:cubicBezTo>
                    <a:pt x="0" y="1326007"/>
                    <a:pt x="116332" y="1585722"/>
                    <a:pt x="304292" y="1773809"/>
                  </a:cubicBezTo>
                  <a:cubicBezTo>
                    <a:pt x="492379" y="1961769"/>
                    <a:pt x="752094" y="2078101"/>
                    <a:pt x="1038987" y="2078101"/>
                  </a:cubicBezTo>
                  <a:cubicBezTo>
                    <a:pt x="1612900" y="2078101"/>
                    <a:pt x="2078101" y="1612900"/>
                    <a:pt x="2078101" y="1039114"/>
                  </a:cubicBezTo>
                  <a:cubicBezTo>
                    <a:pt x="2078101" y="752094"/>
                    <a:pt x="1961769" y="492379"/>
                    <a:pt x="1773809" y="304292"/>
                  </a:cubicBezTo>
                  <a:cubicBezTo>
                    <a:pt x="1585849" y="116205"/>
                    <a:pt x="1326007" y="0"/>
                    <a:pt x="10389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8" name="Freeform 8"/>
          <p:cNvSpPr/>
          <p:nvPr/>
        </p:nvSpPr>
        <p:spPr>
          <a:xfrm>
            <a:off x="11653670" y="627158"/>
            <a:ext cx="1219935" cy="1222375"/>
          </a:xfrm>
          <a:custGeom>
            <a:avLst/>
            <a:gdLst/>
            <a:ahLst/>
            <a:cxnLst/>
            <a:rect l="l" t="t" r="r" b="b"/>
            <a:pathLst>
              <a:path w="1219935" h="1222375">
                <a:moveTo>
                  <a:pt x="0" y="0"/>
                </a:moveTo>
                <a:lnTo>
                  <a:pt x="1219936" y="0"/>
                </a:lnTo>
                <a:lnTo>
                  <a:pt x="1219936" y="1222375"/>
                </a:lnTo>
                <a:lnTo>
                  <a:pt x="0" y="1222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427327" y="53337"/>
            <a:ext cx="11523873" cy="233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Réseau de bénévoles en région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7327" y="3997033"/>
            <a:ext cx="12344863" cy="334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2335F"/>
                </a:solidFill>
                <a:latin typeface="Open Sans"/>
                <a:ea typeface="Open Sans"/>
                <a:cs typeface="Open Sans"/>
                <a:sym typeface="Open Sans"/>
              </a:rPr>
              <a:t>Organisation de 3 cafés MAV par an, en lien avec les hôpitaux (Centres de Compétences en priorité, possible dans d’autres centres de prise en charge)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02335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2335F"/>
                </a:solidFill>
                <a:latin typeface="Open Sans"/>
                <a:ea typeface="Open Sans"/>
                <a:cs typeface="Open Sans"/>
                <a:sym typeface="Open Sans"/>
              </a:rPr>
              <a:t>Maillage du réseau en cours par le Bureau : faites-nous signe pour candidater !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243661" y="2792363"/>
            <a:ext cx="5814233" cy="5814209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76" r="-2497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6150777" y="462912"/>
            <a:ext cx="1569924" cy="1569924"/>
            <a:chOff x="0" y="0"/>
            <a:chExt cx="2078101" cy="2078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8101" cy="2078101"/>
            </a:xfrm>
            <a:custGeom>
              <a:avLst/>
              <a:gdLst/>
              <a:ahLst/>
              <a:cxnLst/>
              <a:rect l="l" t="t" r="r" b="b"/>
              <a:pathLst>
                <a:path w="2078101" h="2078101">
                  <a:moveTo>
                    <a:pt x="1038987" y="0"/>
                  </a:moveTo>
                  <a:cubicBezTo>
                    <a:pt x="752094" y="0"/>
                    <a:pt x="492379" y="116332"/>
                    <a:pt x="304292" y="304292"/>
                  </a:cubicBezTo>
                  <a:cubicBezTo>
                    <a:pt x="116205" y="492252"/>
                    <a:pt x="0" y="752094"/>
                    <a:pt x="0" y="1039114"/>
                  </a:cubicBezTo>
                  <a:cubicBezTo>
                    <a:pt x="0" y="1326007"/>
                    <a:pt x="116332" y="1585722"/>
                    <a:pt x="304292" y="1773809"/>
                  </a:cubicBezTo>
                  <a:cubicBezTo>
                    <a:pt x="492379" y="1961769"/>
                    <a:pt x="752094" y="2078101"/>
                    <a:pt x="1038987" y="2078101"/>
                  </a:cubicBezTo>
                  <a:cubicBezTo>
                    <a:pt x="1612900" y="2078101"/>
                    <a:pt x="2078101" y="1612900"/>
                    <a:pt x="2078101" y="1039114"/>
                  </a:cubicBezTo>
                  <a:cubicBezTo>
                    <a:pt x="2078101" y="752094"/>
                    <a:pt x="1961769" y="492379"/>
                    <a:pt x="1773809" y="304292"/>
                  </a:cubicBezTo>
                  <a:cubicBezTo>
                    <a:pt x="1585849" y="116205"/>
                    <a:pt x="1326007" y="0"/>
                    <a:pt x="10389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150777" y="462912"/>
            <a:ext cx="1569924" cy="1569917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7327" y="53337"/>
            <a:ext cx="10943151" cy="233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Journée des familles 2025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7327" y="4659662"/>
            <a:ext cx="12344863" cy="252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2335F"/>
                </a:solidFill>
                <a:latin typeface="Open Sans"/>
                <a:ea typeface="Open Sans"/>
                <a:cs typeface="Open Sans"/>
                <a:sym typeface="Open Sans"/>
              </a:rPr>
              <a:t>Lieu : Paris, en cours d’affinage</a:t>
            </a:r>
          </a:p>
          <a:p>
            <a:pPr algn="l">
              <a:lnSpc>
                <a:spcPts val="5039"/>
              </a:lnSpc>
            </a:pPr>
            <a:endParaRPr lang="en-US" sz="3599">
              <a:solidFill>
                <a:srgbClr val="02335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2335F"/>
                </a:solidFill>
                <a:latin typeface="Open Sans"/>
                <a:ea typeface="Open Sans"/>
                <a:cs typeface="Open Sans"/>
                <a:sym typeface="Open Sans"/>
              </a:rPr>
              <a:t>Date : mai 2025</a:t>
            </a:r>
          </a:p>
          <a:p>
            <a:pPr algn="l">
              <a:lnSpc>
                <a:spcPts val="5039"/>
              </a:lnSpc>
            </a:pPr>
            <a:endParaRPr lang="en-US" sz="3599">
              <a:solidFill>
                <a:srgbClr val="02335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511246" y="2829841"/>
            <a:ext cx="5776754" cy="5776731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5255876" y="5718207"/>
            <a:ext cx="1803104" cy="1410929"/>
          </a:xfrm>
          <a:custGeom>
            <a:avLst/>
            <a:gdLst/>
            <a:ahLst/>
            <a:cxnLst/>
            <a:rect l="l" t="t" r="r" b="b"/>
            <a:pathLst>
              <a:path w="1803104" h="1410929">
                <a:moveTo>
                  <a:pt x="0" y="0"/>
                </a:moveTo>
                <a:lnTo>
                  <a:pt x="1803104" y="0"/>
                </a:lnTo>
                <a:lnTo>
                  <a:pt x="1803104" y="1410929"/>
                </a:lnTo>
                <a:lnTo>
                  <a:pt x="0" y="14109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5" name="Freeform 5"/>
          <p:cNvSpPr/>
          <p:nvPr/>
        </p:nvSpPr>
        <p:spPr>
          <a:xfrm>
            <a:off x="7543992" y="3001900"/>
            <a:ext cx="3756863" cy="5645560"/>
          </a:xfrm>
          <a:custGeom>
            <a:avLst/>
            <a:gdLst/>
            <a:ahLst/>
            <a:cxnLst/>
            <a:rect l="l" t="t" r="r" b="b"/>
            <a:pathLst>
              <a:path w="3756863" h="5645560">
                <a:moveTo>
                  <a:pt x="0" y="0"/>
                </a:moveTo>
                <a:lnTo>
                  <a:pt x="3756863" y="0"/>
                </a:lnTo>
                <a:lnTo>
                  <a:pt x="3756863" y="5645559"/>
                </a:lnTo>
                <a:lnTo>
                  <a:pt x="0" y="564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8813" y="743513"/>
            <a:ext cx="10915497" cy="112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 dirty="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Nota bene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2065" y="2628900"/>
            <a:ext cx="16089535" cy="2420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fr-FR" sz="3400" b="1" dirty="0">
                <a:solidFill>
                  <a:srgbClr val="02335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 document est un extrait du support projeté lors de l’Assemblée Générale du 7 décembre 2024, avec :</a:t>
            </a:r>
          </a:p>
          <a:p>
            <a:pPr marL="457200" indent="-457200" algn="l">
              <a:lnSpc>
                <a:spcPts val="4760"/>
              </a:lnSpc>
              <a:buFont typeface="Arial" panose="020B0604020202020204" pitchFamily="34" charset="0"/>
              <a:buChar char="•"/>
            </a:pPr>
            <a:r>
              <a:rPr lang="fr-FR" sz="3400" b="1" dirty="0">
                <a:solidFill>
                  <a:srgbClr val="02335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 bilan des actions 2024</a:t>
            </a:r>
          </a:p>
          <a:p>
            <a:pPr marL="457200" indent="-457200" algn="l">
              <a:lnSpc>
                <a:spcPts val="4760"/>
              </a:lnSpc>
              <a:buFont typeface="Arial" panose="020B0604020202020204" pitchFamily="34" charset="0"/>
              <a:buChar char="•"/>
            </a:pPr>
            <a:r>
              <a:rPr lang="fr-FR" sz="3400" b="1" dirty="0">
                <a:solidFill>
                  <a:srgbClr val="02335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 synthèse des projets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9165" y="563661"/>
            <a:ext cx="9118023" cy="117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 dirty="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Nos actions 2024</a:t>
            </a:r>
          </a:p>
        </p:txBody>
      </p:sp>
      <p:sp>
        <p:nvSpPr>
          <p:cNvPr id="9" name="AutoShape 9"/>
          <p:cNvSpPr/>
          <p:nvPr/>
        </p:nvSpPr>
        <p:spPr>
          <a:xfrm>
            <a:off x="241813" y="2579129"/>
            <a:ext cx="5896975" cy="3531155"/>
          </a:xfrm>
          <a:prstGeom prst="rect">
            <a:avLst/>
          </a:prstGeom>
          <a:solidFill>
            <a:srgbClr val="F3CD74"/>
          </a:solidFill>
        </p:spPr>
        <p:txBody>
          <a:bodyPr/>
          <a:lstStyle/>
          <a:p>
            <a:endParaRPr lang="fr-FR"/>
          </a:p>
        </p:txBody>
      </p:sp>
      <p:sp>
        <p:nvSpPr>
          <p:cNvPr id="10" name="AutoShape 10"/>
          <p:cNvSpPr/>
          <p:nvPr/>
        </p:nvSpPr>
        <p:spPr>
          <a:xfrm>
            <a:off x="6411436" y="2560079"/>
            <a:ext cx="5681936" cy="3550205"/>
          </a:xfrm>
          <a:prstGeom prst="rect">
            <a:avLst/>
          </a:prstGeom>
          <a:solidFill>
            <a:srgbClr val="ACC8CD"/>
          </a:solidFill>
        </p:spPr>
        <p:txBody>
          <a:bodyPr/>
          <a:lstStyle/>
          <a:p>
            <a:endParaRPr lang="fr-FR"/>
          </a:p>
        </p:txBody>
      </p:sp>
      <p:sp>
        <p:nvSpPr>
          <p:cNvPr id="11" name="AutoShape 11"/>
          <p:cNvSpPr/>
          <p:nvPr/>
        </p:nvSpPr>
        <p:spPr>
          <a:xfrm>
            <a:off x="3276711" y="6249929"/>
            <a:ext cx="5896975" cy="3498619"/>
          </a:xfrm>
          <a:prstGeom prst="rect">
            <a:avLst/>
          </a:prstGeom>
          <a:solidFill>
            <a:srgbClr val="ACC8CD"/>
          </a:solidFill>
        </p:spPr>
        <p:txBody>
          <a:bodyPr/>
          <a:lstStyle/>
          <a:p>
            <a:endParaRPr lang="fr-FR"/>
          </a:p>
        </p:txBody>
      </p:sp>
      <p:sp>
        <p:nvSpPr>
          <p:cNvPr id="12" name="AutoShape 12"/>
          <p:cNvSpPr/>
          <p:nvPr/>
        </p:nvSpPr>
        <p:spPr>
          <a:xfrm>
            <a:off x="12366383" y="2560079"/>
            <a:ext cx="5679804" cy="3550205"/>
          </a:xfrm>
          <a:prstGeom prst="rect">
            <a:avLst/>
          </a:prstGeom>
          <a:solidFill>
            <a:srgbClr val="F3CD74"/>
          </a:solidFill>
        </p:spPr>
        <p:txBody>
          <a:bodyPr/>
          <a:lstStyle/>
          <a:p>
            <a:endParaRPr lang="fr-FR"/>
          </a:p>
        </p:txBody>
      </p:sp>
      <p:sp>
        <p:nvSpPr>
          <p:cNvPr id="13" name="AutoShape 13"/>
          <p:cNvSpPr/>
          <p:nvPr/>
        </p:nvSpPr>
        <p:spPr>
          <a:xfrm>
            <a:off x="9252404" y="6249929"/>
            <a:ext cx="5685597" cy="3498619"/>
          </a:xfrm>
          <a:prstGeom prst="rect">
            <a:avLst/>
          </a:prstGeom>
          <a:solidFill>
            <a:srgbClr val="F3CD74"/>
          </a:solidFill>
        </p:spPr>
        <p:txBody>
          <a:bodyPr/>
          <a:lstStyle/>
          <a:p>
            <a:endParaRPr lang="fr-FR"/>
          </a:p>
        </p:txBody>
      </p:sp>
      <p:grpSp>
        <p:nvGrpSpPr>
          <p:cNvPr id="14" name="Group 14"/>
          <p:cNvGrpSpPr/>
          <p:nvPr/>
        </p:nvGrpSpPr>
        <p:grpSpPr>
          <a:xfrm>
            <a:off x="414635" y="2591154"/>
            <a:ext cx="5724153" cy="3488055"/>
            <a:chOff x="0" y="0"/>
            <a:chExt cx="7632204" cy="4650739"/>
          </a:xfrm>
        </p:grpSpPr>
        <p:sp>
          <p:nvSpPr>
            <p:cNvPr id="15" name="TextBox 15"/>
            <p:cNvSpPr txBox="1"/>
            <p:nvPr/>
          </p:nvSpPr>
          <p:spPr>
            <a:xfrm>
              <a:off x="0" y="0"/>
              <a:ext cx="7632204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 spc="359">
                  <a:solidFill>
                    <a:srgbClr val="1C214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LA NOTORIÉTÉ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74700"/>
              <a:ext cx="7632204" cy="3876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83" lvl="1" indent="-237491" algn="l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Réseaux sociaux (Facebook, Linkedin, Youtube)</a:t>
              </a:r>
            </a:p>
            <a:p>
              <a:pPr marL="474983" lvl="1" indent="-237491" algn="l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Participation aux congrès et représentation aux événements partenaires</a:t>
              </a:r>
            </a:p>
            <a:p>
              <a:pPr marL="474983" lvl="1" indent="-237491" algn="l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Création charte graphique </a:t>
              </a:r>
            </a:p>
            <a:p>
              <a:pPr algn="l">
                <a:lnSpc>
                  <a:spcPts val="3300"/>
                </a:lnSpc>
              </a:pPr>
              <a:endParaRPr lang="en-US" sz="2200">
                <a:solidFill>
                  <a:srgbClr val="1C214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endParaRPr>
            </a:p>
            <a:p>
              <a:pPr algn="l">
                <a:lnSpc>
                  <a:spcPts val="3300"/>
                </a:lnSpc>
              </a:pPr>
              <a:endParaRPr lang="en-US" sz="2200">
                <a:solidFill>
                  <a:srgbClr val="1C214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371336" y="2598945"/>
            <a:ext cx="5769324" cy="3077692"/>
            <a:chOff x="0" y="0"/>
            <a:chExt cx="7692432" cy="4103589"/>
          </a:xfrm>
        </p:grpSpPr>
        <p:sp>
          <p:nvSpPr>
            <p:cNvPr id="18" name="TextBox 18"/>
            <p:cNvSpPr txBox="1"/>
            <p:nvPr/>
          </p:nvSpPr>
          <p:spPr>
            <a:xfrm>
              <a:off x="0" y="0"/>
              <a:ext cx="7692432" cy="735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8"/>
                </a:lnSpc>
              </a:pPr>
              <a:r>
                <a:rPr lang="en-US" sz="3656" b="1" spc="365">
                  <a:solidFill>
                    <a:srgbClr val="1C214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L'INFORMATION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97636"/>
              <a:ext cx="7692432" cy="3305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82468" lvl="1" indent="-241234" algn="l">
                <a:lnSpc>
                  <a:spcPts val="3352"/>
                </a:lnSpc>
                <a:buFont typeface="Arial"/>
                <a:buChar char="•"/>
              </a:pPr>
              <a:r>
                <a:rPr lang="en-US" sz="2234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Diffusion newsletter trimestrielle </a:t>
              </a:r>
            </a:p>
            <a:p>
              <a:pPr marL="482468" lvl="1" indent="-241234" algn="l">
                <a:lnSpc>
                  <a:spcPts val="3352"/>
                </a:lnSpc>
                <a:buFont typeface="Arial"/>
                <a:buChar char="•"/>
              </a:pPr>
              <a:r>
                <a:rPr lang="en-US" sz="2234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3 nouveaux témoignages de patients</a:t>
              </a:r>
            </a:p>
            <a:p>
              <a:pPr marL="482468" lvl="1" indent="-241234" algn="l">
                <a:lnSpc>
                  <a:spcPts val="3352"/>
                </a:lnSpc>
                <a:buFont typeface="Arial"/>
                <a:buChar char="•"/>
              </a:pPr>
              <a:r>
                <a:rPr lang="en-US" sz="2234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Refonte du site internet </a:t>
              </a:r>
              <a:r>
                <a:rPr lang="en-US" sz="2234" b="1">
                  <a:solidFill>
                    <a:srgbClr val="C2023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(EN COURS)</a:t>
              </a:r>
            </a:p>
            <a:p>
              <a:pPr marL="482468" lvl="1" indent="-241234" algn="l">
                <a:lnSpc>
                  <a:spcPts val="3352"/>
                </a:lnSpc>
                <a:buFont typeface="Arial"/>
                <a:buChar char="•"/>
              </a:pPr>
              <a:r>
                <a:rPr lang="en-US" sz="2234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Co-organisation 3ème Rencontre anuuelle Patients&amp;Médecins avec réseau AVANCE</a:t>
              </a:r>
            </a:p>
            <a:p>
              <a:pPr marL="482468" lvl="1" indent="-241234" algn="l">
                <a:lnSpc>
                  <a:spcPts val="3352"/>
                </a:lnSpc>
                <a:buFont typeface="Arial"/>
                <a:buChar char="•"/>
              </a:pPr>
              <a:r>
                <a:rPr lang="en-US" sz="2234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3 nouveaux portraits Conseil scientifique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276711" y="6352737"/>
            <a:ext cx="5896975" cy="3161844"/>
            <a:chOff x="0" y="0"/>
            <a:chExt cx="7862633" cy="4215792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9525"/>
              <a:ext cx="7862633" cy="700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3"/>
                </a:lnSpc>
              </a:pPr>
              <a:r>
                <a:rPr lang="en-US" sz="3436" b="1" spc="343">
                  <a:solidFill>
                    <a:srgbClr val="1C214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LE SOUTIEN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735987"/>
              <a:ext cx="7862633" cy="3479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49" lvl="1" indent="-248275" algn="l">
                <a:lnSpc>
                  <a:spcPts val="3449"/>
                </a:lnSpc>
                <a:buFont typeface="Arial"/>
                <a:buChar char="•"/>
              </a:pPr>
              <a:r>
                <a:rPr lang="en-US" sz="2299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Ecoute téléphonique</a:t>
              </a:r>
            </a:p>
            <a:p>
              <a:pPr marL="496549" lvl="1" indent="-248275" algn="l">
                <a:lnSpc>
                  <a:spcPts val="3449"/>
                </a:lnSpc>
                <a:buFont typeface="Arial"/>
                <a:buChar char="•"/>
              </a:pPr>
              <a:r>
                <a:rPr lang="en-US" sz="2299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5 Groupes de parole</a:t>
              </a:r>
            </a:p>
            <a:p>
              <a:pPr marL="496549" lvl="1" indent="-248275" algn="l">
                <a:lnSpc>
                  <a:spcPts val="3449"/>
                </a:lnSpc>
                <a:buFont typeface="Arial"/>
                <a:buChar char="•"/>
              </a:pPr>
              <a:r>
                <a:rPr lang="en-US" sz="2299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4 Cafés MAV</a:t>
              </a:r>
            </a:p>
            <a:p>
              <a:pPr marL="496549" lvl="1" indent="-248275" algn="l">
                <a:lnSpc>
                  <a:spcPts val="3449"/>
                </a:lnSpc>
                <a:buFont typeface="Arial"/>
                <a:buChar char="•"/>
              </a:pPr>
              <a:r>
                <a:rPr lang="en-US" sz="2299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Journée des Familles</a:t>
              </a:r>
            </a:p>
            <a:p>
              <a:pPr algn="l">
                <a:lnSpc>
                  <a:spcPts val="3449"/>
                </a:lnSpc>
              </a:pPr>
              <a:endParaRPr lang="en-US" sz="2299">
                <a:solidFill>
                  <a:srgbClr val="1C214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endParaRPr>
            </a:p>
            <a:p>
              <a:pPr algn="l">
                <a:lnSpc>
                  <a:spcPts val="4049"/>
                </a:lnSpc>
              </a:pPr>
              <a:endParaRPr lang="en-US" sz="2299">
                <a:solidFill>
                  <a:srgbClr val="1C214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364252" y="2843520"/>
            <a:ext cx="5681936" cy="1811655"/>
            <a:chOff x="0" y="0"/>
            <a:chExt cx="7575914" cy="241554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0"/>
              <a:ext cx="7575914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 spc="359">
                  <a:solidFill>
                    <a:srgbClr val="1C214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COLLECTE DE FONDS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774700"/>
              <a:ext cx="7575914" cy="1640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81" lvl="1" indent="-237491" algn="l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103156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Campagne de dons 2024 </a:t>
              </a:r>
            </a:p>
            <a:p>
              <a:pPr marL="474981" lvl="1" indent="-237491" algn="l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103156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Dossier don Medtronic</a:t>
              </a:r>
            </a:p>
            <a:p>
              <a:pPr marL="474981" lvl="1" indent="-237491" algn="l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103156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Bénéfiiciaire du Challenge Rotary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343320" y="6237485"/>
            <a:ext cx="5428760" cy="3179445"/>
            <a:chOff x="0" y="0"/>
            <a:chExt cx="7238347" cy="4239260"/>
          </a:xfrm>
        </p:grpSpPr>
        <p:sp>
          <p:nvSpPr>
            <p:cNvPr id="27" name="TextBox 27"/>
            <p:cNvSpPr txBox="1"/>
            <p:nvPr/>
          </p:nvSpPr>
          <p:spPr>
            <a:xfrm>
              <a:off x="0" y="0"/>
              <a:ext cx="7238347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 spc="359">
                  <a:solidFill>
                    <a:srgbClr val="1C214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LA RECHERCHE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774700"/>
              <a:ext cx="7238347" cy="346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1" lvl="1" indent="-248285" algn="l">
                <a:lnSpc>
                  <a:spcPts val="3450"/>
                </a:lnSpc>
                <a:buFont typeface="Arial"/>
                <a:buChar char="•"/>
              </a:pPr>
              <a:r>
                <a:rPr lang="en-US" sz="2300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Financement d’un projet de Recherche  - projet GeneMAV</a:t>
              </a:r>
            </a:p>
            <a:p>
              <a:pPr marL="496571" lvl="1" indent="-248285" algn="l">
                <a:lnSpc>
                  <a:spcPts val="3450"/>
                </a:lnSpc>
                <a:buFont typeface="Arial"/>
                <a:buChar char="•"/>
              </a:pPr>
              <a:r>
                <a:rPr lang="en-US" sz="2300">
                  <a:solidFill>
                    <a:srgbClr val="1C214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Intégration dans COMPARE (Communauté de Patients pour la Recherche), avec la construction de la Cohorte MAV cérébrale 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4165413" y="4846112"/>
            <a:ext cx="485138" cy="486108"/>
          </a:xfrm>
          <a:custGeom>
            <a:avLst/>
            <a:gdLst/>
            <a:ahLst/>
            <a:cxnLst/>
            <a:rect l="l" t="t" r="r" b="b"/>
            <a:pathLst>
              <a:path w="485138" h="486108">
                <a:moveTo>
                  <a:pt x="0" y="0"/>
                </a:moveTo>
                <a:lnTo>
                  <a:pt x="485137" y="0"/>
                </a:lnTo>
                <a:lnTo>
                  <a:pt x="485137" y="486108"/>
                </a:lnTo>
                <a:lnTo>
                  <a:pt x="0" y="486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0" name="Freeform 30"/>
          <p:cNvSpPr/>
          <p:nvPr/>
        </p:nvSpPr>
        <p:spPr>
          <a:xfrm>
            <a:off x="11417987" y="3996877"/>
            <a:ext cx="485138" cy="486108"/>
          </a:xfrm>
          <a:custGeom>
            <a:avLst/>
            <a:gdLst/>
            <a:ahLst/>
            <a:cxnLst/>
            <a:rect l="l" t="t" r="r" b="b"/>
            <a:pathLst>
              <a:path w="485138" h="486108">
                <a:moveTo>
                  <a:pt x="0" y="0"/>
                </a:moveTo>
                <a:lnTo>
                  <a:pt x="485138" y="0"/>
                </a:lnTo>
                <a:lnTo>
                  <a:pt x="485138" y="486108"/>
                </a:lnTo>
                <a:lnTo>
                  <a:pt x="0" y="486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1" name="Freeform 31"/>
          <p:cNvSpPr/>
          <p:nvPr/>
        </p:nvSpPr>
        <p:spPr>
          <a:xfrm>
            <a:off x="15633601" y="3820499"/>
            <a:ext cx="485138" cy="486108"/>
          </a:xfrm>
          <a:custGeom>
            <a:avLst/>
            <a:gdLst/>
            <a:ahLst/>
            <a:cxnLst/>
            <a:rect l="l" t="t" r="r" b="b"/>
            <a:pathLst>
              <a:path w="485138" h="486108">
                <a:moveTo>
                  <a:pt x="0" y="0"/>
                </a:moveTo>
                <a:lnTo>
                  <a:pt x="485137" y="0"/>
                </a:lnTo>
                <a:lnTo>
                  <a:pt x="485137" y="486107"/>
                </a:lnTo>
                <a:lnTo>
                  <a:pt x="0" y="4861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>
            <a:off x="16966187" y="4274280"/>
            <a:ext cx="485138" cy="486108"/>
          </a:xfrm>
          <a:custGeom>
            <a:avLst/>
            <a:gdLst/>
            <a:ahLst/>
            <a:cxnLst/>
            <a:rect l="l" t="t" r="r" b="b"/>
            <a:pathLst>
              <a:path w="485138" h="486108">
                <a:moveTo>
                  <a:pt x="0" y="0"/>
                </a:moveTo>
                <a:lnTo>
                  <a:pt x="485138" y="0"/>
                </a:lnTo>
                <a:lnTo>
                  <a:pt x="485138" y="486107"/>
                </a:lnTo>
                <a:lnTo>
                  <a:pt x="0" y="4861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>
            <a:off x="12245435" y="7242779"/>
            <a:ext cx="485138" cy="486108"/>
          </a:xfrm>
          <a:custGeom>
            <a:avLst/>
            <a:gdLst/>
            <a:ahLst/>
            <a:cxnLst/>
            <a:rect l="l" t="t" r="r" b="b"/>
            <a:pathLst>
              <a:path w="485138" h="486108">
                <a:moveTo>
                  <a:pt x="0" y="0"/>
                </a:moveTo>
                <a:lnTo>
                  <a:pt x="485138" y="0"/>
                </a:lnTo>
                <a:lnTo>
                  <a:pt x="485138" y="486108"/>
                </a:lnTo>
                <a:lnTo>
                  <a:pt x="0" y="486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>
            <a:off x="12938000" y="8951777"/>
            <a:ext cx="485138" cy="486108"/>
          </a:xfrm>
          <a:custGeom>
            <a:avLst/>
            <a:gdLst/>
            <a:ahLst/>
            <a:cxnLst/>
            <a:rect l="l" t="t" r="r" b="b"/>
            <a:pathLst>
              <a:path w="485138" h="486108">
                <a:moveTo>
                  <a:pt x="0" y="0"/>
                </a:moveTo>
                <a:lnTo>
                  <a:pt x="485138" y="0"/>
                </a:lnTo>
                <a:lnTo>
                  <a:pt x="485138" y="486107"/>
                </a:lnTo>
                <a:lnTo>
                  <a:pt x="0" y="4861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>
            <a:off x="6411436" y="8192813"/>
            <a:ext cx="485138" cy="486108"/>
          </a:xfrm>
          <a:custGeom>
            <a:avLst/>
            <a:gdLst/>
            <a:ahLst/>
            <a:cxnLst/>
            <a:rect l="l" t="t" r="r" b="b"/>
            <a:pathLst>
              <a:path w="485138" h="486108">
                <a:moveTo>
                  <a:pt x="0" y="0"/>
                </a:moveTo>
                <a:lnTo>
                  <a:pt x="485138" y="0"/>
                </a:lnTo>
                <a:lnTo>
                  <a:pt x="485138" y="486108"/>
                </a:lnTo>
                <a:lnTo>
                  <a:pt x="0" y="486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37D34-94C3-5BDB-7B20-D283DB347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FCC58AB-C853-94AB-132D-2A86BC14F3A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AF2C6F7-4CB7-D1C7-84DB-B037C4BCB0D2}"/>
              </a:ext>
            </a:extLst>
          </p:cNvPr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26B9CF-8021-F47C-8FF6-F90DCD6BAAED}"/>
              </a:ext>
            </a:extLst>
          </p:cNvPr>
          <p:cNvSpPr txBox="1"/>
          <p:nvPr/>
        </p:nvSpPr>
        <p:spPr>
          <a:xfrm>
            <a:off x="384949" y="50766"/>
            <a:ext cx="10915497" cy="233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La Journée des Familles MAV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256A0A18-FB0C-0EA6-5465-294DA38CCECE}"/>
              </a:ext>
            </a:extLst>
          </p:cNvPr>
          <p:cNvGrpSpPr/>
          <p:nvPr/>
        </p:nvGrpSpPr>
        <p:grpSpPr>
          <a:xfrm>
            <a:off x="1498809" y="2739524"/>
            <a:ext cx="6260935" cy="6260935"/>
            <a:chOff x="0" y="0"/>
            <a:chExt cx="812800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D98C9C1-A1DC-B81B-96A2-7086E9DB119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9447" r="-2388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1C23177D-8759-E391-1D9D-D0E99677BA72}"/>
              </a:ext>
            </a:extLst>
          </p:cNvPr>
          <p:cNvSpPr txBox="1"/>
          <p:nvPr/>
        </p:nvSpPr>
        <p:spPr>
          <a:xfrm>
            <a:off x="8911684" y="3746235"/>
            <a:ext cx="8621935" cy="4180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 b="1">
                <a:solidFill>
                  <a:srgbClr val="02335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Organisée à Paris le 27 avril 2024, </a:t>
            </a:r>
          </a:p>
          <a:p>
            <a:pPr algn="l">
              <a:lnSpc>
                <a:spcPts val="4760"/>
              </a:lnSpc>
            </a:pPr>
            <a:r>
              <a:rPr lang="en-US" sz="3400" b="1">
                <a:solidFill>
                  <a:srgbClr val="02335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pour petits et grands,</a:t>
            </a:r>
          </a:p>
          <a:p>
            <a:pPr algn="l">
              <a:lnSpc>
                <a:spcPts val="4760"/>
              </a:lnSpc>
            </a:pPr>
            <a:r>
              <a:rPr lang="en-US" sz="3400" b="1">
                <a:solidFill>
                  <a:srgbClr val="02335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 journée réuni 35 personnes. </a:t>
            </a:r>
          </a:p>
          <a:p>
            <a:pPr algn="l">
              <a:lnSpc>
                <a:spcPts val="4760"/>
              </a:lnSpc>
            </a:pPr>
            <a:endParaRPr lang="en-US" sz="3400" b="1">
              <a:solidFill>
                <a:srgbClr val="02335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4760"/>
              </a:lnSpc>
            </a:pPr>
            <a:r>
              <a:rPr lang="en-US" sz="3400" b="1">
                <a:solidFill>
                  <a:srgbClr val="02335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 programme : un déjeuner convivial au restaurant, puis une visite du Paradox Museum, et un goûter.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4A6A6E9-F698-BF24-24D3-951FFE02D5E8}"/>
              </a:ext>
            </a:extLst>
          </p:cNvPr>
          <p:cNvSpPr/>
          <p:nvPr/>
        </p:nvSpPr>
        <p:spPr>
          <a:xfrm>
            <a:off x="11720011" y="712788"/>
            <a:ext cx="1068035" cy="1070171"/>
          </a:xfrm>
          <a:custGeom>
            <a:avLst/>
            <a:gdLst/>
            <a:ahLst/>
            <a:cxnLst/>
            <a:rect l="l" t="t" r="r" b="b"/>
            <a:pathLst>
              <a:path w="1068035" h="1070171">
                <a:moveTo>
                  <a:pt x="0" y="0"/>
                </a:moveTo>
                <a:lnTo>
                  <a:pt x="1068035" y="0"/>
                </a:lnTo>
                <a:lnTo>
                  <a:pt x="1068035" y="1070171"/>
                </a:lnTo>
                <a:lnTo>
                  <a:pt x="0" y="1070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497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6150777" y="462912"/>
            <a:ext cx="1569924" cy="1569924"/>
            <a:chOff x="0" y="0"/>
            <a:chExt cx="2078101" cy="2078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8101" cy="2078101"/>
            </a:xfrm>
            <a:custGeom>
              <a:avLst/>
              <a:gdLst/>
              <a:ahLst/>
              <a:cxnLst/>
              <a:rect l="l" t="t" r="r" b="b"/>
              <a:pathLst>
                <a:path w="2078101" h="2078101">
                  <a:moveTo>
                    <a:pt x="1038987" y="0"/>
                  </a:moveTo>
                  <a:cubicBezTo>
                    <a:pt x="752094" y="0"/>
                    <a:pt x="492379" y="116332"/>
                    <a:pt x="304292" y="304292"/>
                  </a:cubicBezTo>
                  <a:cubicBezTo>
                    <a:pt x="116205" y="492252"/>
                    <a:pt x="0" y="752094"/>
                    <a:pt x="0" y="1039114"/>
                  </a:cubicBezTo>
                  <a:cubicBezTo>
                    <a:pt x="0" y="1326007"/>
                    <a:pt x="116332" y="1585722"/>
                    <a:pt x="304292" y="1773809"/>
                  </a:cubicBezTo>
                  <a:cubicBezTo>
                    <a:pt x="492379" y="1961769"/>
                    <a:pt x="752094" y="2078101"/>
                    <a:pt x="1038987" y="2078101"/>
                  </a:cubicBezTo>
                  <a:cubicBezTo>
                    <a:pt x="1612900" y="2078101"/>
                    <a:pt x="2078101" y="1612900"/>
                    <a:pt x="2078101" y="1039114"/>
                  </a:cubicBezTo>
                  <a:cubicBezTo>
                    <a:pt x="2078101" y="752094"/>
                    <a:pt x="1961769" y="492379"/>
                    <a:pt x="1773809" y="304292"/>
                  </a:cubicBezTo>
                  <a:cubicBezTo>
                    <a:pt x="1585849" y="116205"/>
                    <a:pt x="1326007" y="0"/>
                    <a:pt x="10389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4949" y="551336"/>
            <a:ext cx="10749577" cy="117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Les Groupes de parole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26708" y="2300761"/>
            <a:ext cx="9893993" cy="238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 b="1">
                <a:solidFill>
                  <a:srgbClr val="10315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Animés par Caroline (adhérente), en collaboration avec une psychologue de la filière FAVA Multi, 5 groupes de parole en visio-conférence ont été organisés 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15001" y="4805199"/>
            <a:ext cx="7638238" cy="284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3" lvl="1" indent="-291467" algn="l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2F5972"/>
                </a:solidFill>
                <a:latin typeface="Open Sans"/>
                <a:ea typeface="Open Sans"/>
                <a:cs typeface="Open Sans"/>
                <a:sym typeface="Open Sans"/>
              </a:rPr>
              <a:t>Soigner les MAVs : l’embolisation</a:t>
            </a:r>
          </a:p>
          <a:p>
            <a:pPr marL="582933" lvl="1" indent="-291467" algn="l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2F5972"/>
                </a:solidFill>
                <a:latin typeface="Open Sans"/>
                <a:ea typeface="Open Sans"/>
                <a:cs typeface="Open Sans"/>
                <a:sym typeface="Open Sans"/>
              </a:rPr>
              <a:t>Le vécu des interventions médicales</a:t>
            </a:r>
          </a:p>
          <a:p>
            <a:pPr marL="582933" lvl="1" indent="-291467" algn="l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2F5972"/>
                </a:solidFill>
                <a:latin typeface="Open Sans"/>
                <a:ea typeface="Open Sans"/>
                <a:cs typeface="Open Sans"/>
                <a:sym typeface="Open Sans"/>
              </a:rPr>
              <a:t>MAV et douleurs</a:t>
            </a:r>
          </a:p>
          <a:p>
            <a:pPr marL="582933" lvl="1" indent="-291467" algn="l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2F5972"/>
                </a:solidFill>
                <a:latin typeface="Open Sans"/>
                <a:ea typeface="Open Sans"/>
                <a:cs typeface="Open Sans"/>
                <a:sym typeface="Open Sans"/>
              </a:rPr>
              <a:t>Comment vivre l’annonce de la présence d’une MAV ?</a:t>
            </a:r>
          </a:p>
          <a:p>
            <a:pPr marL="582933" lvl="1" indent="-291467" algn="l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2F5972"/>
                </a:solidFill>
                <a:latin typeface="Open Sans"/>
                <a:ea typeface="Open Sans"/>
                <a:cs typeface="Open Sans"/>
                <a:sym typeface="Open Sans"/>
              </a:rPr>
              <a:t>Le vécu du handicap invisible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8700" y="2611585"/>
            <a:ext cx="6383344" cy="6383319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730514" y="7583974"/>
            <a:ext cx="1803104" cy="1410929"/>
          </a:xfrm>
          <a:custGeom>
            <a:avLst/>
            <a:gdLst/>
            <a:ahLst/>
            <a:cxnLst/>
            <a:rect l="l" t="t" r="r" b="b"/>
            <a:pathLst>
              <a:path w="1803104" h="1410929">
                <a:moveTo>
                  <a:pt x="0" y="0"/>
                </a:moveTo>
                <a:lnTo>
                  <a:pt x="1803105" y="0"/>
                </a:lnTo>
                <a:lnTo>
                  <a:pt x="1803105" y="1410929"/>
                </a:lnTo>
                <a:lnTo>
                  <a:pt x="0" y="14109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2917033" y="8994903"/>
            <a:ext cx="2842704" cy="1137082"/>
          </a:xfrm>
          <a:custGeom>
            <a:avLst/>
            <a:gdLst/>
            <a:ahLst/>
            <a:cxnLst/>
            <a:rect l="l" t="t" r="r" b="b"/>
            <a:pathLst>
              <a:path w="2842704" h="1137082">
                <a:moveTo>
                  <a:pt x="0" y="0"/>
                </a:moveTo>
                <a:lnTo>
                  <a:pt x="2842704" y="0"/>
                </a:lnTo>
                <a:lnTo>
                  <a:pt x="2842704" y="1137082"/>
                </a:lnTo>
                <a:lnTo>
                  <a:pt x="0" y="11370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5" name="Group 15"/>
          <p:cNvGrpSpPr/>
          <p:nvPr/>
        </p:nvGrpSpPr>
        <p:grpSpPr>
          <a:xfrm>
            <a:off x="7902536" y="8102734"/>
            <a:ext cx="9356764" cy="1531515"/>
            <a:chOff x="0" y="0"/>
            <a:chExt cx="12475685" cy="204202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1357727"/>
              <a:ext cx="12475685" cy="6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50"/>
                </a:lnSpc>
              </a:pPr>
              <a:r>
                <a:rPr lang="en-US" sz="2967" b="1">
                  <a:solidFill>
                    <a:srgbClr val="045174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"le quotidien avec un enfant porteur d'une MAV"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2475506" cy="132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250" spc="325">
                  <a:solidFill>
                    <a:srgbClr val="FF914D"/>
                  </a:solidFill>
                  <a:latin typeface="Alata"/>
                  <a:ea typeface="Alata"/>
                  <a:cs typeface="Alata"/>
                  <a:sym typeface="Alata"/>
                </a:rPr>
                <a:t>PROCHAIN RENDEZ-VOUS </a:t>
              </a:r>
            </a:p>
            <a:p>
              <a:pPr algn="ctr">
                <a:lnSpc>
                  <a:spcPts val="3900"/>
                </a:lnSpc>
              </a:pPr>
              <a:r>
                <a:rPr lang="en-US" sz="3250" spc="325">
                  <a:solidFill>
                    <a:srgbClr val="FF914D"/>
                  </a:solidFill>
                  <a:latin typeface="Alata"/>
                  <a:ea typeface="Alata"/>
                  <a:cs typeface="Alata"/>
                  <a:sym typeface="Alata"/>
                </a:rPr>
                <a:t>MARDI 21 JANVIER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6150777" y="462912"/>
            <a:ext cx="1569924" cy="1569924"/>
            <a:chOff x="0" y="0"/>
            <a:chExt cx="2078101" cy="2078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8101" cy="2078101"/>
            </a:xfrm>
            <a:custGeom>
              <a:avLst/>
              <a:gdLst/>
              <a:ahLst/>
              <a:cxnLst/>
              <a:rect l="l" t="t" r="r" b="b"/>
              <a:pathLst>
                <a:path w="2078101" h="2078101">
                  <a:moveTo>
                    <a:pt x="1038987" y="0"/>
                  </a:moveTo>
                  <a:cubicBezTo>
                    <a:pt x="752094" y="0"/>
                    <a:pt x="492379" y="116332"/>
                    <a:pt x="304292" y="304292"/>
                  </a:cubicBezTo>
                  <a:cubicBezTo>
                    <a:pt x="116205" y="492252"/>
                    <a:pt x="0" y="752094"/>
                    <a:pt x="0" y="1039114"/>
                  </a:cubicBezTo>
                  <a:cubicBezTo>
                    <a:pt x="0" y="1326007"/>
                    <a:pt x="116332" y="1585722"/>
                    <a:pt x="304292" y="1773809"/>
                  </a:cubicBezTo>
                  <a:cubicBezTo>
                    <a:pt x="492379" y="1961769"/>
                    <a:pt x="752094" y="2078101"/>
                    <a:pt x="1038987" y="2078101"/>
                  </a:cubicBezTo>
                  <a:cubicBezTo>
                    <a:pt x="1612900" y="2078101"/>
                    <a:pt x="2078101" y="1612900"/>
                    <a:pt x="2078101" y="1039114"/>
                  </a:cubicBezTo>
                  <a:cubicBezTo>
                    <a:pt x="2078101" y="752094"/>
                    <a:pt x="1961769" y="492379"/>
                    <a:pt x="1773809" y="304292"/>
                  </a:cubicBezTo>
                  <a:cubicBezTo>
                    <a:pt x="1585849" y="116205"/>
                    <a:pt x="1326007" y="0"/>
                    <a:pt x="10389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84949" y="1978313"/>
            <a:ext cx="7225139" cy="7547249"/>
            <a:chOff x="0" y="0"/>
            <a:chExt cx="1902917" cy="19877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02917" cy="1987753"/>
            </a:xfrm>
            <a:custGeom>
              <a:avLst/>
              <a:gdLst/>
              <a:ahLst/>
              <a:cxnLst/>
              <a:rect l="l" t="t" r="r" b="b"/>
              <a:pathLst>
                <a:path w="1902917" h="1987753">
                  <a:moveTo>
                    <a:pt x="0" y="0"/>
                  </a:moveTo>
                  <a:lnTo>
                    <a:pt x="1902917" y="0"/>
                  </a:lnTo>
                  <a:lnTo>
                    <a:pt x="1902917" y="1987753"/>
                  </a:lnTo>
                  <a:lnTo>
                    <a:pt x="0" y="1987753"/>
                  </a:lnTo>
                  <a:close/>
                </a:path>
              </a:pathLst>
            </a:custGeom>
            <a:solidFill>
              <a:srgbClr val="ACC8C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902917" cy="2063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640119" y="4511085"/>
            <a:ext cx="3969968" cy="396996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45174">
                <a:alpha val="8000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9926" tIns="9926" rIns="9926" bIns="9926" rtlCol="0" anchor="ctr"/>
            <a:lstStyle/>
            <a:p>
              <a:pPr algn="ctr">
                <a:lnSpc>
                  <a:spcPts val="79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26685" y="3792997"/>
            <a:ext cx="2227083" cy="222708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45174">
                <a:alpha val="69804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9926" tIns="9926" rIns="9926" bIns="9926" rtlCol="0" anchor="ctr"/>
            <a:lstStyle/>
            <a:p>
              <a:pPr algn="ctr">
                <a:lnSpc>
                  <a:spcPts val="79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384949" y="6283632"/>
            <a:ext cx="3316553" cy="3241930"/>
          </a:xfrm>
          <a:custGeom>
            <a:avLst/>
            <a:gdLst/>
            <a:ahLst/>
            <a:cxnLst/>
            <a:rect l="l" t="t" r="r" b="b"/>
            <a:pathLst>
              <a:path w="3316553" h="3241930">
                <a:moveTo>
                  <a:pt x="3316553" y="0"/>
                </a:moveTo>
                <a:lnTo>
                  <a:pt x="0" y="0"/>
                </a:lnTo>
                <a:lnTo>
                  <a:pt x="0" y="3241930"/>
                </a:lnTo>
                <a:lnTo>
                  <a:pt x="3316553" y="3241930"/>
                </a:lnTo>
                <a:lnTo>
                  <a:pt x="331655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418416" y="4966853"/>
            <a:ext cx="2761861" cy="2761850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76" r="-2497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9" name="Freeform 19"/>
          <p:cNvSpPr/>
          <p:nvPr/>
        </p:nvSpPr>
        <p:spPr>
          <a:xfrm flipH="1" flipV="1">
            <a:off x="384949" y="2032836"/>
            <a:ext cx="3316553" cy="3241930"/>
          </a:xfrm>
          <a:custGeom>
            <a:avLst/>
            <a:gdLst/>
            <a:ahLst/>
            <a:cxnLst/>
            <a:rect l="l" t="t" r="r" b="b"/>
            <a:pathLst>
              <a:path w="3316553" h="3241930">
                <a:moveTo>
                  <a:pt x="3316553" y="3241930"/>
                </a:moveTo>
                <a:lnTo>
                  <a:pt x="0" y="3241930"/>
                </a:lnTo>
                <a:lnTo>
                  <a:pt x="0" y="0"/>
                </a:lnTo>
                <a:lnTo>
                  <a:pt x="3316553" y="0"/>
                </a:lnTo>
                <a:lnTo>
                  <a:pt x="3316553" y="32419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5752980" y="2850832"/>
            <a:ext cx="1696822" cy="2545234"/>
          </a:xfrm>
          <a:custGeom>
            <a:avLst/>
            <a:gdLst/>
            <a:ahLst/>
            <a:cxnLst/>
            <a:rect l="l" t="t" r="r" b="b"/>
            <a:pathLst>
              <a:path w="1696822" h="2545234">
                <a:moveTo>
                  <a:pt x="0" y="0"/>
                </a:moveTo>
                <a:lnTo>
                  <a:pt x="1696823" y="0"/>
                </a:lnTo>
                <a:lnTo>
                  <a:pt x="1696823" y="2545234"/>
                </a:lnTo>
                <a:lnTo>
                  <a:pt x="0" y="25452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TextBox 21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84949" y="551336"/>
            <a:ext cx="10749577" cy="117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Les Cafés MAV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75589" y="3371324"/>
            <a:ext cx="9645112" cy="2980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 b="1">
                <a:solidFill>
                  <a:srgbClr val="10315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Toulouse et à Paris en 2024, </a:t>
            </a:r>
          </a:p>
          <a:p>
            <a:pPr algn="l">
              <a:lnSpc>
                <a:spcPts val="4760"/>
              </a:lnSpc>
            </a:pPr>
            <a:r>
              <a:rPr lang="en-US" sz="3400" b="1">
                <a:solidFill>
                  <a:srgbClr val="10315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ils sont organisés en présentiel et permettent des échanges « de visu » dans la convivialité, le respect du parcours de chacun et l’écoute.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82281" y="6016802"/>
            <a:ext cx="3767521" cy="1838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372"/>
              </a:lnSpc>
            </a:pPr>
            <a:r>
              <a:rPr lang="en-US" sz="5266">
                <a:solidFill>
                  <a:srgbClr val="F8DCBF"/>
                </a:solidFill>
                <a:latin typeface="Alata"/>
                <a:ea typeface="Alata"/>
                <a:cs typeface="Alata"/>
                <a:sym typeface="Alata"/>
              </a:rPr>
              <a:t>CAFÉ MAV</a:t>
            </a:r>
          </a:p>
          <a:p>
            <a:pPr algn="r">
              <a:lnSpc>
                <a:spcPts val="7372"/>
              </a:lnSpc>
            </a:pPr>
            <a:endParaRPr lang="en-US" sz="5266">
              <a:solidFill>
                <a:srgbClr val="F8DCBF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5617779" y="7715296"/>
            <a:ext cx="1803104" cy="1410929"/>
          </a:xfrm>
          <a:custGeom>
            <a:avLst/>
            <a:gdLst/>
            <a:ahLst/>
            <a:cxnLst/>
            <a:rect l="l" t="t" r="r" b="b"/>
            <a:pathLst>
              <a:path w="1803104" h="1410929">
                <a:moveTo>
                  <a:pt x="0" y="0"/>
                </a:moveTo>
                <a:lnTo>
                  <a:pt x="1803104" y="0"/>
                </a:lnTo>
                <a:lnTo>
                  <a:pt x="1803104" y="1410929"/>
                </a:lnTo>
                <a:lnTo>
                  <a:pt x="0" y="1410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6" name="Group 26"/>
          <p:cNvGrpSpPr/>
          <p:nvPr/>
        </p:nvGrpSpPr>
        <p:grpSpPr>
          <a:xfrm>
            <a:off x="8507617" y="7715296"/>
            <a:ext cx="8076010" cy="1531515"/>
            <a:chOff x="0" y="0"/>
            <a:chExt cx="10768014" cy="2042020"/>
          </a:xfrm>
        </p:grpSpPr>
        <p:sp>
          <p:nvSpPr>
            <p:cNvPr id="27" name="TextBox 27"/>
            <p:cNvSpPr txBox="1"/>
            <p:nvPr/>
          </p:nvSpPr>
          <p:spPr>
            <a:xfrm>
              <a:off x="0" y="1357727"/>
              <a:ext cx="10768014" cy="6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50"/>
                </a:lnSpc>
              </a:pPr>
              <a:endParaRPr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10767860" cy="132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250" spc="325">
                  <a:solidFill>
                    <a:srgbClr val="FF914D"/>
                  </a:solidFill>
                  <a:latin typeface="Alata"/>
                  <a:ea typeface="Alata"/>
                  <a:cs typeface="Alata"/>
                  <a:sym typeface="Alata"/>
                </a:rPr>
                <a:t>PROCHAIN RENDEZ-VOUS </a:t>
              </a:r>
            </a:p>
            <a:p>
              <a:pPr algn="ctr">
                <a:lnSpc>
                  <a:spcPts val="3900"/>
                </a:lnSpc>
              </a:pPr>
              <a:r>
                <a:rPr lang="en-US" sz="3250" spc="325">
                  <a:solidFill>
                    <a:srgbClr val="FF914D"/>
                  </a:solidFill>
                  <a:latin typeface="Alata"/>
                  <a:ea typeface="Alata"/>
                  <a:cs typeface="Alata"/>
                  <a:sym typeface="Alata"/>
                </a:rPr>
                <a:t>BORDEAUX LE 31/01/2025 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8375407" y="7753544"/>
            <a:ext cx="1068035" cy="1070171"/>
          </a:xfrm>
          <a:custGeom>
            <a:avLst/>
            <a:gdLst/>
            <a:ahLst/>
            <a:cxnLst/>
            <a:rect l="l" t="t" r="r" b="b"/>
            <a:pathLst>
              <a:path w="1068035" h="1070171">
                <a:moveTo>
                  <a:pt x="0" y="0"/>
                </a:moveTo>
                <a:lnTo>
                  <a:pt x="1068035" y="0"/>
                </a:lnTo>
                <a:lnTo>
                  <a:pt x="1068035" y="1070171"/>
                </a:lnTo>
                <a:lnTo>
                  <a:pt x="0" y="10701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6150777" y="462912"/>
            <a:ext cx="1569924" cy="1569924"/>
            <a:chOff x="0" y="0"/>
            <a:chExt cx="2078101" cy="2078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8101" cy="2078101"/>
            </a:xfrm>
            <a:custGeom>
              <a:avLst/>
              <a:gdLst/>
              <a:ahLst/>
              <a:cxnLst/>
              <a:rect l="l" t="t" r="r" b="b"/>
              <a:pathLst>
                <a:path w="2078101" h="2078101">
                  <a:moveTo>
                    <a:pt x="1038987" y="0"/>
                  </a:moveTo>
                  <a:cubicBezTo>
                    <a:pt x="752094" y="0"/>
                    <a:pt x="492379" y="116332"/>
                    <a:pt x="304292" y="304292"/>
                  </a:cubicBezTo>
                  <a:cubicBezTo>
                    <a:pt x="116205" y="492252"/>
                    <a:pt x="0" y="752094"/>
                    <a:pt x="0" y="1039114"/>
                  </a:cubicBezTo>
                  <a:cubicBezTo>
                    <a:pt x="0" y="1326007"/>
                    <a:pt x="116332" y="1585722"/>
                    <a:pt x="304292" y="1773809"/>
                  </a:cubicBezTo>
                  <a:cubicBezTo>
                    <a:pt x="492379" y="1961769"/>
                    <a:pt x="752094" y="2078101"/>
                    <a:pt x="1038987" y="2078101"/>
                  </a:cubicBezTo>
                  <a:cubicBezTo>
                    <a:pt x="1612900" y="2078101"/>
                    <a:pt x="2078101" y="1612900"/>
                    <a:pt x="2078101" y="1039114"/>
                  </a:cubicBezTo>
                  <a:cubicBezTo>
                    <a:pt x="2078101" y="752094"/>
                    <a:pt x="1961769" y="492379"/>
                    <a:pt x="1773809" y="304292"/>
                  </a:cubicBezTo>
                  <a:cubicBezTo>
                    <a:pt x="1585849" y="116205"/>
                    <a:pt x="1326007" y="0"/>
                    <a:pt x="10389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Freeform 7"/>
          <p:cNvSpPr/>
          <p:nvPr/>
        </p:nvSpPr>
        <p:spPr>
          <a:xfrm>
            <a:off x="378192" y="2741655"/>
            <a:ext cx="5796678" cy="2785906"/>
          </a:xfrm>
          <a:custGeom>
            <a:avLst/>
            <a:gdLst/>
            <a:ahLst/>
            <a:cxnLst/>
            <a:rect l="l" t="t" r="r" b="b"/>
            <a:pathLst>
              <a:path w="5796678" h="2785906">
                <a:moveTo>
                  <a:pt x="0" y="0"/>
                </a:moveTo>
                <a:lnTo>
                  <a:pt x="5796677" y="0"/>
                </a:lnTo>
                <a:lnTo>
                  <a:pt x="5796677" y="2785906"/>
                </a:lnTo>
                <a:lnTo>
                  <a:pt x="0" y="27859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93" r="-1493"/>
            </a:stretch>
          </a:blipFill>
          <a:ln w="9525" cap="sq">
            <a:solidFill>
              <a:srgbClr val="003D60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6667639" y="2741655"/>
            <a:ext cx="4952722" cy="2785906"/>
          </a:xfrm>
          <a:custGeom>
            <a:avLst/>
            <a:gdLst/>
            <a:ahLst/>
            <a:cxnLst/>
            <a:rect l="l" t="t" r="r" b="b"/>
            <a:pathLst>
              <a:path w="4952722" h="2785906">
                <a:moveTo>
                  <a:pt x="0" y="0"/>
                </a:moveTo>
                <a:lnTo>
                  <a:pt x="4952722" y="0"/>
                </a:lnTo>
                <a:lnTo>
                  <a:pt x="4952722" y="2785906"/>
                </a:lnTo>
                <a:lnTo>
                  <a:pt x="0" y="2785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2176143" y="5766527"/>
            <a:ext cx="7668341" cy="4313442"/>
          </a:xfrm>
          <a:custGeom>
            <a:avLst/>
            <a:gdLst/>
            <a:ahLst/>
            <a:cxnLst/>
            <a:rect l="l" t="t" r="r" b="b"/>
            <a:pathLst>
              <a:path w="7668341" h="4313442">
                <a:moveTo>
                  <a:pt x="0" y="0"/>
                </a:moveTo>
                <a:lnTo>
                  <a:pt x="7668340" y="0"/>
                </a:lnTo>
                <a:lnTo>
                  <a:pt x="7668340" y="4313441"/>
                </a:lnTo>
                <a:lnTo>
                  <a:pt x="0" y="43134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8192" y="-12601"/>
            <a:ext cx="10749577" cy="233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Rencontre annuelle patients &amp; médecins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15661" y="3493506"/>
            <a:ext cx="5873943" cy="538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 b="1">
                <a:solidFill>
                  <a:srgbClr val="10315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 but de cette journée </a:t>
            </a:r>
          </a:p>
          <a:p>
            <a:pPr algn="l">
              <a:lnSpc>
                <a:spcPts val="4760"/>
              </a:lnSpc>
            </a:pPr>
            <a:r>
              <a:rPr lang="en-US" sz="3400" b="1">
                <a:solidFill>
                  <a:srgbClr val="10315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du 27 septembre 2024</a:t>
            </a:r>
          </a:p>
          <a:p>
            <a:pPr algn="l">
              <a:lnSpc>
                <a:spcPts val="4760"/>
              </a:lnSpc>
            </a:pPr>
            <a:r>
              <a:rPr lang="en-US" sz="3400" b="1">
                <a:solidFill>
                  <a:srgbClr val="10315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était de mettre en relation les spécialistes du réseau AVANCE afin qu’ils échangent sur leurs études cliniques respectives, et d’échanger avec les patients.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825" y="3497452"/>
            <a:ext cx="4046337" cy="2497378"/>
            <a:chOff x="0" y="0"/>
            <a:chExt cx="5395115" cy="3329837"/>
          </a:xfrm>
        </p:grpSpPr>
        <p:sp>
          <p:nvSpPr>
            <p:cNvPr id="3" name="AutoShape 3"/>
            <p:cNvSpPr/>
            <p:nvPr/>
          </p:nvSpPr>
          <p:spPr>
            <a:xfrm rot="-2700000">
              <a:off x="2298511" y="3005069"/>
              <a:ext cx="367344" cy="228330"/>
            </a:xfrm>
            <a:prstGeom prst="rect">
              <a:avLst/>
            </a:prstGeom>
            <a:solidFill>
              <a:srgbClr val="F5FBF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5395115" cy="1419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6"/>
                </a:lnSpc>
              </a:pPr>
              <a:r>
                <a:rPr lang="en-US" sz="2314" b="1" spc="231">
                  <a:solidFill>
                    <a:srgbClr val="003D6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FISTULES DURALES </a:t>
              </a:r>
            </a:p>
            <a:p>
              <a:pPr algn="ctr">
                <a:lnSpc>
                  <a:spcPts val="2776"/>
                </a:lnSpc>
              </a:pPr>
              <a:r>
                <a:rPr lang="en-US" sz="2314" b="1" spc="231">
                  <a:solidFill>
                    <a:srgbClr val="003D6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(ADULTES ET PÉDIATRIQUES)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455948"/>
              <a:ext cx="5395115" cy="1134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70"/>
                </a:lnSpc>
              </a:pPr>
              <a:r>
                <a:rPr lang="en-US" sz="2313">
                  <a:solidFill>
                    <a:srgbClr val="003D6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Dr W. Boisseau </a:t>
              </a:r>
            </a:p>
            <a:p>
              <a:pPr algn="ctr">
                <a:lnSpc>
                  <a:spcPts val="3470"/>
                </a:lnSpc>
              </a:pPr>
              <a:r>
                <a:rPr lang="en-US" sz="2313">
                  <a:solidFill>
                    <a:srgbClr val="003D6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(CRMR FOR)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193418" y="5610577"/>
            <a:ext cx="16898889" cy="84002"/>
          </a:xfrm>
          <a:prstGeom prst="rect">
            <a:avLst/>
          </a:prstGeom>
          <a:solidFill>
            <a:srgbClr val="2F5972"/>
          </a:solidFill>
        </p:spPr>
        <p:txBody>
          <a:bodyPr/>
          <a:lstStyle/>
          <a:p>
            <a:endParaRPr lang="fr-FR"/>
          </a:p>
        </p:txBody>
      </p:sp>
      <p:sp>
        <p:nvSpPr>
          <p:cNvPr id="7" name="AutoShape 7"/>
          <p:cNvSpPr/>
          <p:nvPr/>
        </p:nvSpPr>
        <p:spPr>
          <a:xfrm rot="-2700000">
            <a:off x="15427984" y="5509702"/>
            <a:ext cx="285750" cy="285750"/>
          </a:xfrm>
          <a:prstGeom prst="rect">
            <a:avLst/>
          </a:prstGeom>
          <a:solidFill>
            <a:srgbClr val="41B8D5"/>
          </a:solidFill>
        </p:spPr>
        <p:txBody>
          <a:bodyPr/>
          <a:lstStyle/>
          <a:p>
            <a:endParaRPr lang="fr-FR"/>
          </a:p>
        </p:txBody>
      </p:sp>
      <p:sp>
        <p:nvSpPr>
          <p:cNvPr id="8" name="AutoShape 8"/>
          <p:cNvSpPr/>
          <p:nvPr/>
        </p:nvSpPr>
        <p:spPr>
          <a:xfrm rot="-2700000">
            <a:off x="5734017" y="5976211"/>
            <a:ext cx="285750" cy="285750"/>
          </a:xfrm>
          <a:prstGeom prst="rect">
            <a:avLst/>
          </a:prstGeom>
          <a:solidFill>
            <a:srgbClr val="F5FBF9"/>
          </a:solidFill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 rot="-2700000">
            <a:off x="3779637" y="5509702"/>
            <a:ext cx="285750" cy="285750"/>
          </a:xfrm>
          <a:prstGeom prst="rect">
            <a:avLst/>
          </a:prstGeom>
          <a:solidFill>
            <a:srgbClr val="003D60"/>
          </a:solidFill>
        </p:spPr>
        <p:txBody>
          <a:bodyPr/>
          <a:lstStyle/>
          <a:p>
            <a:endParaRPr lang="fr-FR"/>
          </a:p>
        </p:txBody>
      </p:sp>
      <p:sp>
        <p:nvSpPr>
          <p:cNvPr id="10" name="AutoShape 10"/>
          <p:cNvSpPr/>
          <p:nvPr/>
        </p:nvSpPr>
        <p:spPr>
          <a:xfrm rot="-2700000">
            <a:off x="11503827" y="5509702"/>
            <a:ext cx="285750" cy="285750"/>
          </a:xfrm>
          <a:prstGeom prst="rect">
            <a:avLst/>
          </a:prstGeom>
          <a:solidFill>
            <a:srgbClr val="003D60"/>
          </a:solidFill>
        </p:spPr>
        <p:txBody>
          <a:bodyPr/>
          <a:lstStyle/>
          <a:p>
            <a:endParaRPr lang="fr-FR"/>
          </a:p>
        </p:txBody>
      </p:sp>
      <p:sp>
        <p:nvSpPr>
          <p:cNvPr id="11" name="AutoShape 11"/>
          <p:cNvSpPr/>
          <p:nvPr/>
        </p:nvSpPr>
        <p:spPr>
          <a:xfrm rot="-2700000">
            <a:off x="8297932" y="5496277"/>
            <a:ext cx="285750" cy="285750"/>
          </a:xfrm>
          <a:prstGeom prst="rect">
            <a:avLst/>
          </a:prstGeom>
          <a:solidFill>
            <a:srgbClr val="003D60"/>
          </a:solidFill>
        </p:spPr>
        <p:txBody>
          <a:bodyPr/>
          <a:lstStyle/>
          <a:p>
            <a:endParaRPr lang="fr-FR"/>
          </a:p>
        </p:txBody>
      </p:sp>
      <p:sp>
        <p:nvSpPr>
          <p:cNvPr id="12" name="AutoShape 12"/>
          <p:cNvSpPr/>
          <p:nvPr/>
        </p:nvSpPr>
        <p:spPr>
          <a:xfrm rot="-2700000">
            <a:off x="1810395" y="5496277"/>
            <a:ext cx="285750" cy="285750"/>
          </a:xfrm>
          <a:prstGeom prst="rect">
            <a:avLst/>
          </a:prstGeom>
          <a:solidFill>
            <a:srgbClr val="003D60"/>
          </a:solidFill>
        </p:spPr>
        <p:txBody>
          <a:bodyPr/>
          <a:lstStyle/>
          <a:p>
            <a:endParaRPr lang="fr-FR"/>
          </a:p>
        </p:txBody>
      </p:sp>
      <p:sp>
        <p:nvSpPr>
          <p:cNvPr id="13" name="AutoShape 13"/>
          <p:cNvSpPr/>
          <p:nvPr/>
        </p:nvSpPr>
        <p:spPr>
          <a:xfrm rot="-2700000">
            <a:off x="16914369" y="5509702"/>
            <a:ext cx="285750" cy="285750"/>
          </a:xfrm>
          <a:prstGeom prst="rect">
            <a:avLst/>
          </a:prstGeom>
          <a:solidFill>
            <a:srgbClr val="41B8D5"/>
          </a:solidFill>
        </p:spPr>
        <p:txBody>
          <a:bodyPr/>
          <a:lstStyle/>
          <a:p>
            <a:endParaRPr lang="fr-FR"/>
          </a:p>
        </p:txBody>
      </p:sp>
      <p:sp>
        <p:nvSpPr>
          <p:cNvPr id="16" name="AutoShape 16"/>
          <p:cNvSpPr/>
          <p:nvPr/>
        </p:nvSpPr>
        <p:spPr>
          <a:xfrm rot="-2700000">
            <a:off x="5846524" y="5551703"/>
            <a:ext cx="285750" cy="285750"/>
          </a:xfrm>
          <a:prstGeom prst="rect">
            <a:avLst/>
          </a:prstGeom>
          <a:solidFill>
            <a:srgbClr val="003D60"/>
          </a:solidFill>
        </p:spPr>
        <p:txBody>
          <a:bodyPr/>
          <a:lstStyle/>
          <a:p>
            <a:endParaRPr lang="fr-FR"/>
          </a:p>
        </p:txBody>
      </p:sp>
      <p:sp>
        <p:nvSpPr>
          <p:cNvPr id="17" name="AutoShape 17"/>
          <p:cNvSpPr/>
          <p:nvPr/>
        </p:nvSpPr>
        <p:spPr>
          <a:xfrm rot="-2700000">
            <a:off x="13790352" y="5545852"/>
            <a:ext cx="285750" cy="285750"/>
          </a:xfrm>
          <a:prstGeom prst="rect">
            <a:avLst/>
          </a:prstGeom>
          <a:solidFill>
            <a:srgbClr val="C20236"/>
          </a:solid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4370045" y="4215991"/>
            <a:ext cx="3238707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 spc="240">
                <a:solidFill>
                  <a:srgbClr val="003D6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MAV ET ÉPILEPSIE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73836" y="4606516"/>
            <a:ext cx="3431125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003D6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Dr M. Quirins, neurologue (CRMR FOR)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23328" y="5985304"/>
            <a:ext cx="2799506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 spc="240">
                <a:solidFill>
                  <a:srgbClr val="003D6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MAV PÉDIATRIQUES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43117" y="6794929"/>
            <a:ext cx="4448337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003D6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Dr G. Rodesch (CRMR Hôpital Foch), Dr S. Smajda (CRMR FOR), </a:t>
            </a:r>
          </a:p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003D6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Dr S. Joriot (CCMR Lille)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281369" y="3854041"/>
            <a:ext cx="2712250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 spc="240">
                <a:solidFill>
                  <a:srgbClr val="41B8D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ACTIONS ET PROJETS DANS LE RÉSEAU AVANCE 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551612" y="5994829"/>
            <a:ext cx="4147219" cy="3928110"/>
            <a:chOff x="0" y="0"/>
            <a:chExt cx="5529625" cy="523748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9525"/>
              <a:ext cx="5529625" cy="974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r>
                <a:rPr lang="en-US" sz="2400" b="1" spc="240">
                  <a:solidFill>
                    <a:srgbClr val="003D6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ACTUALISATION DES TRAITEMENTS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006475"/>
              <a:ext cx="5529625" cy="4231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400">
                  <a:solidFill>
                    <a:srgbClr val="003D6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L'embolisation : Dr R. Anxionnat (CCMR Nancy), </a:t>
              </a:r>
            </a:p>
            <a:p>
              <a:pPr algn="ctr">
                <a:lnSpc>
                  <a:spcPts val="3600"/>
                </a:lnSpc>
              </a:pPr>
              <a:r>
                <a:rPr lang="en-US" sz="2400">
                  <a:solidFill>
                    <a:srgbClr val="003D6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la neurochirurgie : Dr P. Bourdillon (Fondation Rothschild), </a:t>
              </a:r>
            </a:p>
            <a:p>
              <a:pPr algn="ctr">
                <a:lnSpc>
                  <a:spcPts val="3600"/>
                </a:lnSpc>
              </a:pPr>
              <a:r>
                <a:rPr lang="en-US" sz="2400">
                  <a:solidFill>
                    <a:srgbClr val="003D6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La Radiochirurgie : Pr PY Borius (Ste Anne)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391031" y="520287"/>
            <a:ext cx="13505938" cy="1862078"/>
            <a:chOff x="0" y="0"/>
            <a:chExt cx="18007918" cy="2482771"/>
          </a:xfrm>
        </p:grpSpPr>
        <p:sp>
          <p:nvSpPr>
            <p:cNvPr id="27" name="TextBox 27"/>
            <p:cNvSpPr txBox="1"/>
            <p:nvPr/>
          </p:nvSpPr>
          <p:spPr>
            <a:xfrm>
              <a:off x="0" y="1533723"/>
              <a:ext cx="18007918" cy="643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50"/>
                </a:lnSpc>
              </a:pPr>
              <a:endParaRPr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58" y="50602"/>
              <a:ext cx="18007660" cy="911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00"/>
                </a:lnSpc>
              </a:pPr>
              <a:r>
                <a:rPr lang="en-US" sz="4250" b="1" spc="425">
                  <a:solidFill>
                    <a:srgbClr val="2F5F9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ETUDES PRÉSENTÉES ET TABLES RONDES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5772915" y="6016558"/>
            <a:ext cx="2441407" cy="1908810"/>
            <a:chOff x="0" y="0"/>
            <a:chExt cx="3255209" cy="2545080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9525"/>
              <a:ext cx="3255209" cy="1939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r>
                <a:rPr lang="en-US" sz="2400" b="1" spc="240">
                  <a:solidFill>
                    <a:srgbClr val="41B8D5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ACTIONS ET PROJETS DE NEURO MAV FRANCE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971675"/>
              <a:ext cx="3255209" cy="573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8583112" y="2151089"/>
            <a:ext cx="612718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 spc="240">
                <a:solidFill>
                  <a:srgbClr val="003D6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ETUDES ET RECHERCHES EN COURS DANS LE RÉSEAU AVANCE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158122" y="2894039"/>
            <a:ext cx="4573049" cy="250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003D6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Etude BevacizuMAV par Dr JP. Desilles (CRMR FOR), </a:t>
            </a:r>
          </a:p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003D6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Etude Blitz par Pr F. Clarencon (CCMR La Pitié), </a:t>
            </a:r>
          </a:p>
          <a:p>
            <a:pPr algn="ctr">
              <a:lnSpc>
                <a:spcPts val="3300"/>
              </a:lnSpc>
            </a:pPr>
            <a:r>
              <a:rPr lang="en-US" sz="2200">
                <a:solidFill>
                  <a:srgbClr val="003D6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Etude GeneMAV par Dr S. Smajda (CRMR FOR)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2225912" y="5976508"/>
            <a:ext cx="3455883" cy="2823210"/>
            <a:chOff x="0" y="0"/>
            <a:chExt cx="4607844" cy="3764280"/>
          </a:xfrm>
        </p:grpSpPr>
        <p:sp>
          <p:nvSpPr>
            <p:cNvPr id="35" name="TextBox 35"/>
            <p:cNvSpPr txBox="1"/>
            <p:nvPr/>
          </p:nvSpPr>
          <p:spPr>
            <a:xfrm>
              <a:off x="0" y="-9525"/>
              <a:ext cx="4607844" cy="1939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r>
                <a:rPr lang="en-US" sz="2400" b="1" spc="240">
                  <a:solidFill>
                    <a:srgbClr val="C2023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MAV ET VIE QUOTIDIENNE AU TRAVAIL &amp;</a:t>
              </a:r>
            </a:p>
            <a:p>
              <a:pPr algn="ctr">
                <a:lnSpc>
                  <a:spcPts val="2880"/>
                </a:lnSpc>
              </a:pPr>
              <a:r>
                <a:rPr lang="en-US" sz="2400" b="1" spc="240">
                  <a:solidFill>
                    <a:srgbClr val="C2023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vécu de la MAV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971675"/>
              <a:ext cx="4607844" cy="1792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400">
                  <a:solidFill>
                    <a:srgbClr val="C20236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A. Ferre (assistante socale FOR) et N. Versace (psychologue FOR)</a:t>
              </a:r>
            </a:p>
          </p:txBody>
        </p:sp>
      </p:grpSp>
      <p:sp>
        <p:nvSpPr>
          <p:cNvPr id="37" name="Freeform 37"/>
          <p:cNvSpPr/>
          <p:nvPr/>
        </p:nvSpPr>
        <p:spPr>
          <a:xfrm>
            <a:off x="242786" y="340406"/>
            <a:ext cx="2380542" cy="1110920"/>
          </a:xfrm>
          <a:custGeom>
            <a:avLst/>
            <a:gdLst/>
            <a:ahLst/>
            <a:cxnLst/>
            <a:rect l="l" t="t" r="r" b="b"/>
            <a:pathLst>
              <a:path w="2380542" h="1110920">
                <a:moveTo>
                  <a:pt x="0" y="0"/>
                </a:moveTo>
                <a:lnTo>
                  <a:pt x="2380542" y="0"/>
                </a:lnTo>
                <a:lnTo>
                  <a:pt x="2380542" y="1110920"/>
                </a:lnTo>
                <a:lnTo>
                  <a:pt x="0" y="1110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9525" cap="sq">
            <a:solidFill>
              <a:srgbClr val="003D60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6150777" y="462912"/>
            <a:ext cx="1569924" cy="1569924"/>
            <a:chOff x="0" y="0"/>
            <a:chExt cx="2078101" cy="2078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8101" cy="2078101"/>
            </a:xfrm>
            <a:custGeom>
              <a:avLst/>
              <a:gdLst/>
              <a:ahLst/>
              <a:cxnLst/>
              <a:rect l="l" t="t" r="r" b="b"/>
              <a:pathLst>
                <a:path w="2078101" h="2078101">
                  <a:moveTo>
                    <a:pt x="1038987" y="0"/>
                  </a:moveTo>
                  <a:cubicBezTo>
                    <a:pt x="752094" y="0"/>
                    <a:pt x="492379" y="116332"/>
                    <a:pt x="304292" y="304292"/>
                  </a:cubicBezTo>
                  <a:cubicBezTo>
                    <a:pt x="116205" y="492252"/>
                    <a:pt x="0" y="752094"/>
                    <a:pt x="0" y="1039114"/>
                  </a:cubicBezTo>
                  <a:cubicBezTo>
                    <a:pt x="0" y="1326007"/>
                    <a:pt x="116332" y="1585722"/>
                    <a:pt x="304292" y="1773809"/>
                  </a:cubicBezTo>
                  <a:cubicBezTo>
                    <a:pt x="492379" y="1961769"/>
                    <a:pt x="752094" y="2078101"/>
                    <a:pt x="1038987" y="2078101"/>
                  </a:cubicBezTo>
                  <a:cubicBezTo>
                    <a:pt x="1612900" y="2078101"/>
                    <a:pt x="2078101" y="1612900"/>
                    <a:pt x="2078101" y="1039114"/>
                  </a:cubicBezTo>
                  <a:cubicBezTo>
                    <a:pt x="2078101" y="752094"/>
                    <a:pt x="1961769" y="492379"/>
                    <a:pt x="1773809" y="304292"/>
                  </a:cubicBezTo>
                  <a:cubicBezTo>
                    <a:pt x="1585849" y="116205"/>
                    <a:pt x="1326007" y="0"/>
                    <a:pt x="10389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71550" y="9586623"/>
            <a:ext cx="177224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Neuro Mav France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8192" y="-12601"/>
            <a:ext cx="11385606" cy="233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 spc="130">
                <a:solidFill>
                  <a:srgbClr val="02335F"/>
                </a:solidFill>
                <a:latin typeface="Poppins Bold"/>
                <a:ea typeface="Poppins Bold"/>
                <a:cs typeface="Poppins Bold"/>
                <a:sym typeface="Poppins Bold"/>
              </a:rPr>
              <a:t>Notre représentation aux évènements extérieurs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614" y="2619439"/>
            <a:ext cx="18066772" cy="665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2F597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29 février :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journée internationale des maladies rares (CHU Toulouse)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451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 mars :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journée de rencontre scientifique sur les maladies vasculaires rares (Paris)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451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20-21 mars :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congrès SFNR Neuroradiologie (Paris)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451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22 mars :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journée normande des maladies rares (CHU Rouen)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451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28-29 mars : 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congrès SFNC Neurochirurgie (Marseille) 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451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12 avril : r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encontre chercheurs-patients (Rennes) 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451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30-31 mai : 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congrès Alliance Maladies Rares (Paris) 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451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5-6-7 juin : 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congrès des urgentistes (Paris) 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451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4-5 octobre : 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universités d'automne Alliance Maladies Rares, focus "Recherche" (Paris)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451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 octobre :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congrès JFR (Paris) 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451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11 octobre : 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journée annuelle Plateforme Maladies Rares "Sport dans les maladies Rares" (Paris, Hôpital KB) 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451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 novembre :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soirée AVC (CHRU Tours)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451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13-14 novembre : 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congrès SFNV Neurologie Vasculaire (Saint Malo)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b="1">
                <a:solidFill>
                  <a:srgbClr val="0451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VENIR : 14 décembre : 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symposium Neuroradiologie interventionnelle / conférence ERASME (Belgique)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1316</Words>
  <Application>Microsoft Macintosh PowerPoint</Application>
  <PresentationFormat>Personnalisé</PresentationFormat>
  <Paragraphs>197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Poppins Bold</vt:lpstr>
      <vt:lpstr>Open Sans Bold</vt:lpstr>
      <vt:lpstr>Poppins</vt:lpstr>
      <vt:lpstr>Calibri</vt:lpstr>
      <vt:lpstr>Open Sans</vt:lpstr>
      <vt:lpstr>Glacial Indifference</vt:lpstr>
      <vt:lpstr>Glacial Indifference Bold</vt:lpstr>
      <vt:lpstr>Alata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 2024</dc:title>
  <cp:lastModifiedBy>Séverine Martin</cp:lastModifiedBy>
  <cp:revision>4</cp:revision>
  <cp:lastPrinted>2024-12-13T12:10:58Z</cp:lastPrinted>
  <dcterms:created xsi:type="dcterms:W3CDTF">2006-08-16T00:00:00Z</dcterms:created>
  <dcterms:modified xsi:type="dcterms:W3CDTF">2024-12-13T12:12:17Z</dcterms:modified>
  <dc:identifier>DAGHqk5Hj1s</dc:identifier>
</cp:coreProperties>
</file>