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Poppins Bold" charset="1" panose="00000800000000000000"/>
      <p:regular r:id="rId15"/>
    </p:embeddedFont>
    <p:embeddedFont>
      <p:font typeface="Glacial Indifference" charset="1" panose="00000000000000000000"/>
      <p:regular r:id="rId16"/>
    </p:embeddedFont>
    <p:embeddedFont>
      <p:font typeface="Glacial Indifference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  <p:embeddedFont>
      <p:font typeface="Open Sans" charset="1" panose="020B0606030504020204"/>
      <p:regular r:id="rId20"/>
    </p:embeddedFont>
    <p:embeddedFont>
      <p:font typeface="Open Sans Bold" charset="1" panose="020B0806030504020204"/>
      <p:regular r:id="rId21"/>
    </p:embeddedFont>
    <p:embeddedFont>
      <p:font typeface="Open Sans Italics" charset="1" panose="020B0606030504020204"/>
      <p:regular r:id="rId22"/>
    </p:embeddedFont>
    <p:embeddedFont>
      <p:font typeface="Poppin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2" Target="../media/image4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5123" y="1483072"/>
            <a:ext cx="6405654" cy="7320856"/>
            <a:chOff x="0" y="0"/>
            <a:chExt cx="8534273" cy="97536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534273" cy="9753600"/>
            </a:xfrm>
            <a:custGeom>
              <a:avLst/>
              <a:gdLst/>
              <a:ahLst/>
              <a:cxnLst/>
              <a:rect r="r" b="b" t="t" l="l"/>
              <a:pathLst>
                <a:path h="9753600" w="8534273">
                  <a:moveTo>
                    <a:pt x="1219200" y="0"/>
                  </a:moveTo>
                  <a:cubicBezTo>
                    <a:pt x="882523" y="0"/>
                    <a:pt x="577723" y="136525"/>
                    <a:pt x="357124" y="357124"/>
                  </a:cubicBezTo>
                  <a:cubicBezTo>
                    <a:pt x="136398" y="577723"/>
                    <a:pt x="0" y="882523"/>
                    <a:pt x="0" y="1219200"/>
                  </a:cubicBezTo>
                  <a:lnTo>
                    <a:pt x="0" y="3657600"/>
                  </a:lnTo>
                  <a:cubicBezTo>
                    <a:pt x="0" y="3994277"/>
                    <a:pt x="136398" y="4299077"/>
                    <a:pt x="357124" y="4519676"/>
                  </a:cubicBezTo>
                  <a:cubicBezTo>
                    <a:pt x="577723" y="4740275"/>
                    <a:pt x="882523" y="4876800"/>
                    <a:pt x="1219200" y="4876800"/>
                  </a:cubicBezTo>
                  <a:cubicBezTo>
                    <a:pt x="1555877" y="4876800"/>
                    <a:pt x="1860677" y="5013325"/>
                    <a:pt x="2081276" y="5233924"/>
                  </a:cubicBezTo>
                  <a:cubicBezTo>
                    <a:pt x="2299716" y="5452237"/>
                    <a:pt x="2435479" y="5752973"/>
                    <a:pt x="2438273" y="6085459"/>
                  </a:cubicBezTo>
                  <a:cubicBezTo>
                    <a:pt x="2438400" y="6087237"/>
                    <a:pt x="2438400" y="6089015"/>
                    <a:pt x="2438400" y="6090793"/>
                  </a:cubicBezTo>
                  <a:lnTo>
                    <a:pt x="2438400" y="8544941"/>
                  </a:lnTo>
                  <a:cubicBezTo>
                    <a:pt x="2441194" y="8877427"/>
                    <a:pt x="2577084" y="9178163"/>
                    <a:pt x="2795397" y="9396476"/>
                  </a:cubicBezTo>
                  <a:cubicBezTo>
                    <a:pt x="3015996" y="9617075"/>
                    <a:pt x="3320796" y="9753600"/>
                    <a:pt x="3657473" y="9753600"/>
                  </a:cubicBezTo>
                  <a:lnTo>
                    <a:pt x="6095873" y="9753600"/>
                  </a:lnTo>
                  <a:cubicBezTo>
                    <a:pt x="6769227" y="9753600"/>
                    <a:pt x="7315073" y="9207754"/>
                    <a:pt x="7315073" y="8534400"/>
                  </a:cubicBezTo>
                  <a:cubicBezTo>
                    <a:pt x="7315073" y="8197723"/>
                    <a:pt x="7451598" y="7892923"/>
                    <a:pt x="7672197" y="7672324"/>
                  </a:cubicBezTo>
                  <a:cubicBezTo>
                    <a:pt x="7892796" y="7451725"/>
                    <a:pt x="8197596" y="7315200"/>
                    <a:pt x="8534273" y="7315200"/>
                  </a:cubicBezTo>
                  <a:cubicBezTo>
                    <a:pt x="8197596" y="7315200"/>
                    <a:pt x="7892796" y="7178675"/>
                    <a:pt x="7672197" y="6958076"/>
                  </a:cubicBezTo>
                  <a:cubicBezTo>
                    <a:pt x="7451598" y="6737477"/>
                    <a:pt x="7315073" y="6432677"/>
                    <a:pt x="7315073" y="6096000"/>
                  </a:cubicBezTo>
                  <a:lnTo>
                    <a:pt x="7315073" y="1219200"/>
                  </a:lnTo>
                  <a:cubicBezTo>
                    <a:pt x="7315073" y="882523"/>
                    <a:pt x="7178548" y="577723"/>
                    <a:pt x="6957949" y="357124"/>
                  </a:cubicBezTo>
                  <a:cubicBezTo>
                    <a:pt x="6737350" y="136525"/>
                    <a:pt x="6432550" y="0"/>
                    <a:pt x="6095873" y="0"/>
                  </a:cubicBezTo>
                  <a:close/>
                </a:path>
              </a:pathLst>
            </a:custGeom>
            <a:blipFill>
              <a:blip r:embed="rId3"/>
              <a:stretch>
                <a:fillRect l="-35769" t="0" r="-35769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2163716" y="7468035"/>
            <a:ext cx="4867229" cy="63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b="true" sz="3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Décembre 2024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244577" y="1417159"/>
            <a:ext cx="11043423" cy="293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00"/>
              </a:lnSpc>
            </a:pPr>
            <a:r>
              <a:rPr lang="en-US" sz="1090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244577" y="5200650"/>
            <a:ext cx="9547920" cy="869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00"/>
              </a:lnSpc>
            </a:pPr>
            <a:r>
              <a:rPr lang="en-US" sz="610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Association de patients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9983" y="9586623"/>
            <a:ext cx="81260" cy="3492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42562" y="4753713"/>
            <a:ext cx="6428086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699" spc="53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Qui sommes-nous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9983" y="4372078"/>
            <a:ext cx="102815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1.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80662" y="6949881"/>
            <a:ext cx="6428086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699" spc="53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adhérents 2024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79983" y="5444388"/>
            <a:ext cx="102815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2.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0662" y="8022191"/>
            <a:ext cx="6428086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699" spc="53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partenaires 2024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9983" y="6524431"/>
            <a:ext cx="102815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3.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9983" y="7596741"/>
            <a:ext cx="102815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4.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032160" y="4763238"/>
            <a:ext cx="6428086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699" spc="53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axes &amp; actions 2024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31482" y="4372078"/>
            <a:ext cx="102815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5.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32160" y="5773057"/>
            <a:ext cx="6428086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699" spc="53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axes &amp; projets 2025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931482" y="5444388"/>
            <a:ext cx="1028151" cy="1095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b="true" sz="60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6.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80662" y="5875461"/>
            <a:ext cx="6428086" cy="483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b="true" sz="2699" spc="53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Notre raison d’être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7654" y="2163762"/>
            <a:ext cx="11327748" cy="722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2335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Association (loi 1901) créée en 2019 sous l’impulsion de l’hôpital Foch et de l’hôpital Fondation Adolphe de Rotschild</a:t>
            </a:r>
          </a:p>
          <a:p>
            <a:pPr algn="l" marL="863599" indent="-431800" lvl="1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2335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S’adresse aux </a:t>
            </a:r>
            <a:r>
              <a:rPr lang="en-US" b="true" sz="3999">
                <a:solidFill>
                  <a:srgbClr val="02335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patients porteurs de Malformation Artério-Veineuse ou de Fistule durale, cérébrale ou médullaire </a:t>
            </a:r>
            <a:r>
              <a:rPr lang="en-US" sz="3999">
                <a:solidFill>
                  <a:srgbClr val="02335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(moëlle)</a:t>
            </a:r>
          </a:p>
          <a:p>
            <a:pPr algn="l" marL="863599" indent="-431800" lvl="1">
              <a:lnSpc>
                <a:spcPts val="5199"/>
              </a:lnSpc>
              <a:buFont typeface="Arial"/>
              <a:buChar char="•"/>
            </a:pPr>
            <a:r>
              <a:rPr lang="en-US" sz="3999">
                <a:solidFill>
                  <a:srgbClr val="02335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Gérée par un Bureau constitué de 5 membres en 2024, tous bénévoles </a:t>
            </a:r>
          </a:p>
          <a:p>
            <a:pPr algn="l" marL="863599" indent="-431800" lvl="1">
              <a:lnSpc>
                <a:spcPts val="51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>
                <a:solidFill>
                  <a:srgbClr val="02335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Constituée d’un conseil scientifique de 13 médecins spécialistes (Neuroradiologues, Neurochirurgiens, etc.)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193097" y="3970849"/>
            <a:ext cx="5641235" cy="3659751"/>
          </a:xfrm>
          <a:custGeom>
            <a:avLst/>
            <a:gdLst/>
            <a:ahLst/>
            <a:cxnLst/>
            <a:rect r="r" b="b" t="t" l="l"/>
            <a:pathLst>
              <a:path h="3659751" w="5641235">
                <a:moveTo>
                  <a:pt x="0" y="0"/>
                </a:moveTo>
                <a:lnTo>
                  <a:pt x="5641235" y="0"/>
                </a:lnTo>
                <a:lnTo>
                  <a:pt x="5641235" y="3659752"/>
                </a:lnTo>
                <a:lnTo>
                  <a:pt x="0" y="3659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79983" y="9586623"/>
            <a:ext cx="81260" cy="349250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9983" y="563661"/>
            <a:ext cx="8806607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Qui sommes-nous 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29358" y="4178767"/>
            <a:ext cx="5050686" cy="3365020"/>
          </a:xfrm>
          <a:custGeom>
            <a:avLst/>
            <a:gdLst/>
            <a:ahLst/>
            <a:cxnLst/>
            <a:rect r="r" b="b" t="t" l="l"/>
            <a:pathLst>
              <a:path h="3365020" w="5050686">
                <a:moveTo>
                  <a:pt x="0" y="0"/>
                </a:moveTo>
                <a:lnTo>
                  <a:pt x="5050687" y="0"/>
                </a:lnTo>
                <a:lnTo>
                  <a:pt x="5050687" y="3365019"/>
                </a:lnTo>
                <a:lnTo>
                  <a:pt x="0" y="33650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4955" y="563661"/>
            <a:ext cx="8232130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Notre raison d’être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44955" y="3410569"/>
            <a:ext cx="12194214" cy="5208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“ NEURO</a:t>
            </a: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MAV France a pour vocation </a:t>
            </a:r>
            <a:r>
              <a:rPr lang="en-US" b="true" sz="4200" i="true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l’ENTRAIDE</a:t>
            </a: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b="true" sz="4200" i="true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l’ECOUTE</a:t>
            </a: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, </a:t>
            </a:r>
            <a:r>
              <a:rPr lang="en-US" b="true" sz="4200" i="true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le PARTAGE</a:t>
            </a: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entre les patients ou proches de patients, mais aussi </a:t>
            </a:r>
            <a:r>
              <a:rPr lang="en-US" b="true" sz="4200" i="true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l’INFORMATION</a:t>
            </a: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tant auprès du grand public,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comme des professionnels de la santé.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NEURO MAV France finance également la </a:t>
            </a:r>
            <a:r>
              <a:rPr lang="en-US" b="true" sz="4200" i="true">
                <a:solidFill>
                  <a:srgbClr val="103156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RECHERCHE</a:t>
            </a:r>
            <a:r>
              <a:rPr lang="en-US" sz="4200" i="true">
                <a:solidFill>
                  <a:srgbClr val="103156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 à avancer sur le sujet. “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16908" y="9468283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82139" y="2218576"/>
            <a:ext cx="8553600" cy="7835815"/>
          </a:xfrm>
          <a:custGeom>
            <a:avLst/>
            <a:gdLst/>
            <a:ahLst/>
            <a:cxnLst/>
            <a:rect r="r" b="b" t="t" l="l"/>
            <a:pathLst>
              <a:path h="7835815" w="8553600">
                <a:moveTo>
                  <a:pt x="0" y="0"/>
                </a:moveTo>
                <a:lnTo>
                  <a:pt x="8553600" y="0"/>
                </a:lnTo>
                <a:lnTo>
                  <a:pt x="8553600" y="7835815"/>
                </a:lnTo>
                <a:lnTo>
                  <a:pt x="0" y="7835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9165" y="563661"/>
            <a:ext cx="9803316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adhérents  2024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464909" y="5354428"/>
            <a:ext cx="1205666" cy="120566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C2023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95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753089" y="4569469"/>
            <a:ext cx="6711820" cy="2670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C2023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108 adhérents</a:t>
            </a:r>
            <a:r>
              <a:rPr lang="en-US" sz="5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5000" b="true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dont</a:t>
            </a:r>
          </a:p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</a:t>
            </a:r>
            <a:r>
              <a:rPr lang="en-US" sz="5199" b="true">
                <a:solidFill>
                  <a:srgbClr val="02335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en Ile-de-France</a:t>
            </a:r>
            <a:r>
              <a:rPr lang="en-US" sz="5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516908" y="9468283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9165" y="563661"/>
            <a:ext cx="9327505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partenaires 2024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58035" y="6428315"/>
            <a:ext cx="2871616" cy="2319382"/>
          </a:xfrm>
          <a:custGeom>
            <a:avLst/>
            <a:gdLst/>
            <a:ahLst/>
            <a:cxnLst/>
            <a:rect r="r" b="b" t="t" l="l"/>
            <a:pathLst>
              <a:path h="2319382" w="2871616">
                <a:moveTo>
                  <a:pt x="0" y="0"/>
                </a:moveTo>
                <a:lnTo>
                  <a:pt x="2871616" y="0"/>
                </a:lnTo>
                <a:lnTo>
                  <a:pt x="2871616" y="2319382"/>
                </a:lnTo>
                <a:lnTo>
                  <a:pt x="0" y="231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1612" y="3854507"/>
            <a:ext cx="2944015" cy="2377858"/>
          </a:xfrm>
          <a:custGeom>
            <a:avLst/>
            <a:gdLst/>
            <a:ahLst/>
            <a:cxnLst/>
            <a:rect r="r" b="b" t="t" l="l"/>
            <a:pathLst>
              <a:path h="2377858" w="2944015">
                <a:moveTo>
                  <a:pt x="0" y="0"/>
                </a:moveTo>
                <a:lnTo>
                  <a:pt x="2944015" y="0"/>
                </a:lnTo>
                <a:lnTo>
                  <a:pt x="2944015" y="2377858"/>
                </a:lnTo>
                <a:lnTo>
                  <a:pt x="0" y="23778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723662" y="3912261"/>
            <a:ext cx="3027057" cy="2356394"/>
          </a:xfrm>
          <a:custGeom>
            <a:avLst/>
            <a:gdLst/>
            <a:ahLst/>
            <a:cxnLst/>
            <a:rect r="r" b="b" t="t" l="l"/>
            <a:pathLst>
              <a:path h="2356394" w="3027057">
                <a:moveTo>
                  <a:pt x="0" y="0"/>
                </a:moveTo>
                <a:lnTo>
                  <a:pt x="3027057" y="0"/>
                </a:lnTo>
                <a:lnTo>
                  <a:pt x="3027057" y="2356394"/>
                </a:lnTo>
                <a:lnTo>
                  <a:pt x="0" y="2356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757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758045" y="6268655"/>
            <a:ext cx="3160195" cy="2552466"/>
          </a:xfrm>
          <a:custGeom>
            <a:avLst/>
            <a:gdLst/>
            <a:ahLst/>
            <a:cxnLst/>
            <a:rect r="r" b="b" t="t" l="l"/>
            <a:pathLst>
              <a:path h="2552466" w="3160195">
                <a:moveTo>
                  <a:pt x="0" y="0"/>
                </a:moveTo>
                <a:lnTo>
                  <a:pt x="3160196" y="0"/>
                </a:lnTo>
                <a:lnTo>
                  <a:pt x="3160196" y="2552466"/>
                </a:lnTo>
                <a:lnTo>
                  <a:pt x="0" y="2552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37064" y="4061531"/>
            <a:ext cx="1588564" cy="1588564"/>
          </a:xfrm>
          <a:custGeom>
            <a:avLst/>
            <a:gdLst/>
            <a:ahLst/>
            <a:cxnLst/>
            <a:rect r="r" b="b" t="t" l="l"/>
            <a:pathLst>
              <a:path h="1588564" w="1588564">
                <a:moveTo>
                  <a:pt x="0" y="0"/>
                </a:moveTo>
                <a:lnTo>
                  <a:pt x="1588564" y="0"/>
                </a:lnTo>
                <a:lnTo>
                  <a:pt x="1588564" y="1588565"/>
                </a:lnTo>
                <a:lnTo>
                  <a:pt x="0" y="15885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25287" y="4616837"/>
            <a:ext cx="4025346" cy="853198"/>
          </a:xfrm>
          <a:custGeom>
            <a:avLst/>
            <a:gdLst/>
            <a:ahLst/>
            <a:cxnLst/>
            <a:rect r="r" b="b" t="t" l="l"/>
            <a:pathLst>
              <a:path h="853198" w="4025346">
                <a:moveTo>
                  <a:pt x="0" y="0"/>
                </a:moveTo>
                <a:lnTo>
                  <a:pt x="4025346" y="0"/>
                </a:lnTo>
                <a:lnTo>
                  <a:pt x="4025346" y="853198"/>
                </a:lnTo>
                <a:lnTo>
                  <a:pt x="0" y="8531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042191" y="6733890"/>
            <a:ext cx="4436633" cy="1621995"/>
          </a:xfrm>
          <a:custGeom>
            <a:avLst/>
            <a:gdLst/>
            <a:ahLst/>
            <a:cxnLst/>
            <a:rect r="r" b="b" t="t" l="l"/>
            <a:pathLst>
              <a:path h="1621995" w="4436633">
                <a:moveTo>
                  <a:pt x="0" y="0"/>
                </a:moveTo>
                <a:lnTo>
                  <a:pt x="4436632" y="0"/>
                </a:lnTo>
                <a:lnTo>
                  <a:pt x="4436632" y="1621995"/>
                </a:lnTo>
                <a:lnTo>
                  <a:pt x="0" y="162199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9742158" y="7588006"/>
            <a:ext cx="1068035" cy="1070171"/>
          </a:xfrm>
          <a:custGeom>
            <a:avLst/>
            <a:gdLst/>
            <a:ahLst/>
            <a:cxnLst/>
            <a:rect r="r" b="b" t="t" l="l"/>
            <a:pathLst>
              <a:path h="1070171" w="1068035">
                <a:moveTo>
                  <a:pt x="0" y="0"/>
                </a:moveTo>
                <a:lnTo>
                  <a:pt x="1068035" y="0"/>
                </a:lnTo>
                <a:lnTo>
                  <a:pt x="1068035" y="1070171"/>
                </a:lnTo>
                <a:lnTo>
                  <a:pt x="0" y="1070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211381" y="3442972"/>
            <a:ext cx="2825683" cy="2825683"/>
          </a:xfrm>
          <a:custGeom>
            <a:avLst/>
            <a:gdLst/>
            <a:ahLst/>
            <a:cxnLst/>
            <a:rect r="r" b="b" t="t" l="l"/>
            <a:pathLst>
              <a:path h="2825683" w="2825683">
                <a:moveTo>
                  <a:pt x="0" y="0"/>
                </a:moveTo>
                <a:lnTo>
                  <a:pt x="2825683" y="0"/>
                </a:lnTo>
                <a:lnTo>
                  <a:pt x="2825683" y="2825683"/>
                </a:lnTo>
                <a:lnTo>
                  <a:pt x="0" y="282568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097948" y="7074615"/>
            <a:ext cx="2714759" cy="940546"/>
          </a:xfrm>
          <a:custGeom>
            <a:avLst/>
            <a:gdLst/>
            <a:ahLst/>
            <a:cxnLst/>
            <a:rect r="r" b="b" t="t" l="l"/>
            <a:pathLst>
              <a:path h="940546" w="2714759">
                <a:moveTo>
                  <a:pt x="0" y="0"/>
                </a:moveTo>
                <a:lnTo>
                  <a:pt x="2714759" y="0"/>
                </a:lnTo>
                <a:lnTo>
                  <a:pt x="2714759" y="940546"/>
                </a:lnTo>
                <a:lnTo>
                  <a:pt x="0" y="94054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-5400000">
            <a:off x="-142242" y="7077418"/>
            <a:ext cx="1981051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i="true">
                <a:solidFill>
                  <a:srgbClr val="02335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Grands Donateurs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516908" y="9468283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09165" y="563661"/>
            <a:ext cx="11151391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axes &amp; actions 2024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41813" y="2579129"/>
            <a:ext cx="5896975" cy="3531155"/>
          </a:xfrm>
          <a:prstGeom prst="rect">
            <a:avLst/>
          </a:prstGeom>
          <a:solidFill>
            <a:srgbClr val="F3CD74"/>
          </a:solidFill>
        </p:spPr>
      </p:sp>
      <p:sp>
        <p:nvSpPr>
          <p:cNvPr name="AutoShape 6" id="6"/>
          <p:cNvSpPr/>
          <p:nvPr/>
        </p:nvSpPr>
        <p:spPr>
          <a:xfrm rot="0">
            <a:off x="6411436" y="2560079"/>
            <a:ext cx="5681936" cy="3550205"/>
          </a:xfrm>
          <a:prstGeom prst="rect">
            <a:avLst/>
          </a:prstGeom>
          <a:solidFill>
            <a:srgbClr val="ACC8CD"/>
          </a:solidFill>
        </p:spPr>
      </p:sp>
      <p:sp>
        <p:nvSpPr>
          <p:cNvPr name="AutoShape 7" id="7"/>
          <p:cNvSpPr/>
          <p:nvPr/>
        </p:nvSpPr>
        <p:spPr>
          <a:xfrm rot="0">
            <a:off x="3276711" y="6249929"/>
            <a:ext cx="5896975" cy="3498619"/>
          </a:xfrm>
          <a:prstGeom prst="rect">
            <a:avLst/>
          </a:prstGeom>
          <a:solidFill>
            <a:srgbClr val="ACC8CD"/>
          </a:solidFill>
        </p:spPr>
      </p:sp>
      <p:sp>
        <p:nvSpPr>
          <p:cNvPr name="AutoShape 8" id="8"/>
          <p:cNvSpPr/>
          <p:nvPr/>
        </p:nvSpPr>
        <p:spPr>
          <a:xfrm rot="0">
            <a:off x="12366383" y="2560079"/>
            <a:ext cx="5679804" cy="3550205"/>
          </a:xfrm>
          <a:prstGeom prst="rect">
            <a:avLst/>
          </a:prstGeom>
          <a:solidFill>
            <a:srgbClr val="F3CD74"/>
          </a:solidFill>
        </p:spPr>
      </p:sp>
      <p:sp>
        <p:nvSpPr>
          <p:cNvPr name="AutoShape 9" id="9"/>
          <p:cNvSpPr/>
          <p:nvPr/>
        </p:nvSpPr>
        <p:spPr>
          <a:xfrm rot="0">
            <a:off x="9252404" y="6249929"/>
            <a:ext cx="5685597" cy="3498619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414635" y="2591154"/>
            <a:ext cx="5724153" cy="3488055"/>
            <a:chOff x="0" y="0"/>
            <a:chExt cx="7632204" cy="465073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0"/>
              <a:ext cx="7632204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LA NOTORIÉTÉ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774700"/>
              <a:ext cx="7632204" cy="3876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Réseaux sociaux (Facebook, Linkedin, Youtube)</a:t>
              </a:r>
            </a:p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Participation aux congrès et représentation aux événements partenaires</a:t>
              </a:r>
            </a:p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Création charte graphique </a:t>
              </a:r>
            </a:p>
            <a:p>
              <a:pPr algn="l">
                <a:lnSpc>
                  <a:spcPts val="3300"/>
                </a:lnSpc>
              </a:pPr>
            </a:p>
            <a:p>
              <a:pPr algn="l">
                <a:lnSpc>
                  <a:spcPts val="330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371336" y="2598945"/>
            <a:ext cx="5769324" cy="3077692"/>
            <a:chOff x="0" y="0"/>
            <a:chExt cx="7692432" cy="410358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0"/>
              <a:ext cx="7692432" cy="7353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88"/>
                </a:lnSpc>
              </a:pPr>
              <a:r>
                <a:rPr lang="en-US" b="true" sz="3656" spc="365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L'INFORMATION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797636"/>
              <a:ext cx="7692432" cy="3305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Diffusion newsletter</a:t>
              </a: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trimestrielle 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 nouveaux témoignages de patients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Refonte du site internet </a:t>
              </a:r>
              <a:r>
                <a:rPr lang="en-US" b="true" sz="2234">
                  <a:solidFill>
                    <a:srgbClr val="C20236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(EN COURS)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Co-organisation 3ème Rencontre anuuelle Patients&amp;Médecins avec réseau AVANCE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3 nouveaux portraits Conseil scientifique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276711" y="6352737"/>
            <a:ext cx="5896975" cy="3161844"/>
            <a:chOff x="0" y="0"/>
            <a:chExt cx="7862633" cy="4215792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7862633" cy="700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23"/>
                </a:lnSpc>
              </a:pPr>
              <a:r>
                <a:rPr lang="en-US" b="true" sz="3436" spc="343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LE SOUTIEN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35987"/>
              <a:ext cx="7862633" cy="3479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96549" indent="-248275" lvl="1">
                <a:lnSpc>
                  <a:spcPts val="3449"/>
                </a:lnSpc>
                <a:buFont typeface="Arial"/>
                <a:buChar char="•"/>
              </a:pPr>
              <a:r>
                <a:rPr lang="en-US" sz="22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Ecoute téléphonique</a:t>
              </a:r>
            </a:p>
            <a:p>
              <a:pPr algn="l" marL="496549" indent="-248275" lvl="1">
                <a:lnSpc>
                  <a:spcPts val="3449"/>
                </a:lnSpc>
                <a:buFont typeface="Arial"/>
                <a:buChar char="•"/>
              </a:pPr>
              <a:r>
                <a:rPr lang="en-US" sz="22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5 Groupes de parole</a:t>
              </a:r>
            </a:p>
            <a:p>
              <a:pPr algn="l" marL="496549" indent="-248275" lvl="1">
                <a:lnSpc>
                  <a:spcPts val="3449"/>
                </a:lnSpc>
                <a:buFont typeface="Arial"/>
                <a:buChar char="•"/>
              </a:pPr>
              <a:r>
                <a:rPr lang="en-US" sz="22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4 Cafés MAV</a:t>
              </a:r>
            </a:p>
            <a:p>
              <a:pPr algn="l" marL="496549" indent="-248275" lvl="1">
                <a:lnSpc>
                  <a:spcPts val="3449"/>
                </a:lnSpc>
                <a:buFont typeface="Arial"/>
                <a:buChar char="•"/>
              </a:pPr>
              <a:r>
                <a:rPr lang="en-US" sz="22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Journée des Familles</a:t>
              </a:r>
            </a:p>
            <a:p>
              <a:pPr algn="l">
                <a:lnSpc>
                  <a:spcPts val="3449"/>
                </a:lnSpc>
              </a:pPr>
            </a:p>
            <a:p>
              <a:pPr algn="l">
                <a:lnSpc>
                  <a:spcPts val="404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64252" y="2843520"/>
            <a:ext cx="5681936" cy="1811655"/>
            <a:chOff x="0" y="0"/>
            <a:chExt cx="7575914" cy="241554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0"/>
              <a:ext cx="7575914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COLLECTE DE FONDS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774700"/>
              <a:ext cx="7575914" cy="1640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03156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Campagne de dons 2024 </a:t>
              </a:r>
            </a:p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03156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Dossier don Medtronic</a:t>
              </a:r>
            </a:p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03156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Bénéfiiciaire du Challenge Rotary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343320" y="6237485"/>
            <a:ext cx="5428760" cy="3179445"/>
            <a:chOff x="0" y="0"/>
            <a:chExt cx="7238347" cy="423926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0"/>
              <a:ext cx="7238347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LA RECHERCHE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774700"/>
              <a:ext cx="7238347" cy="3464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Financement d’un projet de Recherche  - projet GeneMAV</a:t>
              </a:r>
            </a:p>
            <a:p>
              <a:pPr algn="l" marL="496571" indent="-248285" lvl="1">
                <a:lnSpc>
                  <a:spcPts val="3450"/>
                </a:lnSpc>
                <a:buFont typeface="Arial"/>
                <a:buChar char="•"/>
              </a:pPr>
              <a:r>
                <a:rPr lang="en-US" sz="23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Intégration dans COMPARE (Communauté de Patients pour la Recherche), avec la construction de la Cohorte MAV cérébrale 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4165413" y="4846112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7" y="0"/>
                </a:lnTo>
                <a:lnTo>
                  <a:pt x="485137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417987" y="3996877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8" y="0"/>
                </a:lnTo>
                <a:lnTo>
                  <a:pt x="485138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633601" y="3820499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7" y="0"/>
                </a:lnTo>
                <a:lnTo>
                  <a:pt x="485137" y="486107"/>
                </a:lnTo>
                <a:lnTo>
                  <a:pt x="0" y="486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966187" y="4274280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8" y="0"/>
                </a:lnTo>
                <a:lnTo>
                  <a:pt x="485138" y="486107"/>
                </a:lnTo>
                <a:lnTo>
                  <a:pt x="0" y="486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2245435" y="7242779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8" y="0"/>
                </a:lnTo>
                <a:lnTo>
                  <a:pt x="485138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2938000" y="8951777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8" y="0"/>
                </a:lnTo>
                <a:lnTo>
                  <a:pt x="485138" y="486107"/>
                </a:lnTo>
                <a:lnTo>
                  <a:pt x="0" y="486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6411436" y="8192813"/>
            <a:ext cx="485138" cy="486108"/>
          </a:xfrm>
          <a:custGeom>
            <a:avLst/>
            <a:gdLst/>
            <a:ahLst/>
            <a:cxnLst/>
            <a:rect r="r" b="b" t="t" l="l"/>
            <a:pathLst>
              <a:path h="486108" w="485138">
                <a:moveTo>
                  <a:pt x="0" y="0"/>
                </a:moveTo>
                <a:lnTo>
                  <a:pt x="485138" y="0"/>
                </a:lnTo>
                <a:lnTo>
                  <a:pt x="485138" y="486108"/>
                </a:lnTo>
                <a:lnTo>
                  <a:pt x="0" y="486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7516908" y="9468283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4097" y="563661"/>
            <a:ext cx="11523873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Nos axes &amp; projets 2025</a:t>
            </a:r>
          </a:p>
        </p:txBody>
      </p:sp>
      <p:sp>
        <p:nvSpPr>
          <p:cNvPr name="AutoShape 5" id="5"/>
          <p:cNvSpPr/>
          <p:nvPr/>
        </p:nvSpPr>
        <p:spPr>
          <a:xfrm rot="0">
            <a:off x="212127" y="2962241"/>
            <a:ext cx="5896975" cy="3531155"/>
          </a:xfrm>
          <a:prstGeom prst="rect">
            <a:avLst/>
          </a:prstGeom>
          <a:solidFill>
            <a:srgbClr val="F3CD74"/>
          </a:solidFill>
        </p:spPr>
      </p:sp>
      <p:sp>
        <p:nvSpPr>
          <p:cNvPr name="AutoShape 6" id="6"/>
          <p:cNvSpPr/>
          <p:nvPr/>
        </p:nvSpPr>
        <p:spPr>
          <a:xfrm rot="0">
            <a:off x="6381750" y="2943191"/>
            <a:ext cx="5681936" cy="3550205"/>
          </a:xfrm>
          <a:prstGeom prst="rect">
            <a:avLst/>
          </a:prstGeom>
          <a:solidFill>
            <a:srgbClr val="ACC8CD"/>
          </a:solidFill>
        </p:spPr>
      </p:sp>
      <p:sp>
        <p:nvSpPr>
          <p:cNvPr name="AutoShape 7" id="7"/>
          <p:cNvSpPr/>
          <p:nvPr/>
        </p:nvSpPr>
        <p:spPr>
          <a:xfrm rot="0">
            <a:off x="3247025" y="6633042"/>
            <a:ext cx="5896975" cy="3498619"/>
          </a:xfrm>
          <a:prstGeom prst="rect">
            <a:avLst/>
          </a:prstGeom>
          <a:solidFill>
            <a:srgbClr val="ACC8CD"/>
          </a:solidFill>
        </p:spPr>
      </p:sp>
      <p:sp>
        <p:nvSpPr>
          <p:cNvPr name="AutoShape 8" id="8"/>
          <p:cNvSpPr/>
          <p:nvPr/>
        </p:nvSpPr>
        <p:spPr>
          <a:xfrm rot="0">
            <a:off x="12336697" y="2943191"/>
            <a:ext cx="5679804" cy="3550205"/>
          </a:xfrm>
          <a:prstGeom prst="rect">
            <a:avLst/>
          </a:prstGeom>
          <a:solidFill>
            <a:srgbClr val="F3CD74"/>
          </a:solidFill>
        </p:spPr>
      </p:sp>
      <p:sp>
        <p:nvSpPr>
          <p:cNvPr name="AutoShape 9" id="9"/>
          <p:cNvSpPr/>
          <p:nvPr/>
        </p:nvSpPr>
        <p:spPr>
          <a:xfrm rot="0">
            <a:off x="9222718" y="6633042"/>
            <a:ext cx="5685597" cy="3498619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384949" y="3393367"/>
            <a:ext cx="5724153" cy="2649855"/>
            <a:chOff x="0" y="0"/>
            <a:chExt cx="7632204" cy="353313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0"/>
              <a:ext cx="7632204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LA NOTORIÉTÉ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774700"/>
              <a:ext cx="7632204" cy="27584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Diffusion réseaux sociaux </a:t>
              </a:r>
            </a:p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Participation aux congrès et autres événements partenaires</a:t>
              </a:r>
            </a:p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Développement de relations Presse</a:t>
              </a:r>
            </a:p>
            <a:p>
              <a:pPr algn="l" marL="474983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Parrain / marraine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6294362" y="2996605"/>
            <a:ext cx="5769324" cy="3496792"/>
            <a:chOff x="0" y="0"/>
            <a:chExt cx="7692432" cy="466238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0"/>
              <a:ext cx="7692432" cy="7353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88"/>
                </a:lnSpc>
              </a:pPr>
              <a:r>
                <a:rPr lang="en-US" b="true" sz="3656" spc="365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L'INFORMATION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797636"/>
              <a:ext cx="7692432" cy="38647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Diffusion newsletter</a:t>
              </a: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trimestrielle 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Recueil et diffusion de nouveaux témoignages de patients et d’aidants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Refonte du site internet</a:t>
              </a:r>
              <a:r>
                <a:rPr lang="en-US" sz="2234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  <a:r>
                <a:rPr lang="en-US" b="true" sz="2234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(EN COURS)</a:t>
              </a:r>
            </a:p>
            <a:p>
              <a:pPr algn="l" marL="482468" indent="-241234" lvl="1">
                <a:lnSpc>
                  <a:spcPts val="3352"/>
                </a:lnSpc>
                <a:buFont typeface="Arial"/>
                <a:buChar char="•"/>
              </a:pPr>
              <a:r>
                <a:rPr lang="en-US" sz="2234">
                  <a:solidFill>
                    <a:srgbClr val="103156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Co-organisation 4ème Rencontre annuelle Patients&amp;Médecins avec le réseau AVANCE (à confirmer)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247025" y="6880630"/>
            <a:ext cx="5896975" cy="2481759"/>
            <a:chOff x="0" y="0"/>
            <a:chExt cx="7862633" cy="3309011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9525"/>
              <a:ext cx="7862633" cy="7004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23"/>
                </a:lnSpc>
              </a:pPr>
              <a:r>
                <a:rPr lang="en-US" b="true" sz="3436" spc="343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LE SOUTIEN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45512"/>
              <a:ext cx="7862633" cy="2563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71" indent="-226685" lvl="1">
                <a:lnSpc>
                  <a:spcPts val="3149"/>
                </a:lnSpc>
                <a:buFont typeface="Arial"/>
                <a:buChar char="•"/>
              </a:pPr>
              <a:r>
                <a:rPr lang="en-US" sz="20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Groupes de parole réguliers</a:t>
              </a:r>
            </a:p>
            <a:p>
              <a:pPr algn="l" marL="453371" indent="-226685" lvl="1">
                <a:lnSpc>
                  <a:spcPts val="3149"/>
                </a:lnSpc>
                <a:buFont typeface="Arial"/>
                <a:buChar char="•"/>
              </a:pPr>
              <a:r>
                <a:rPr lang="en-US" sz="20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2ème Journée des Familles</a:t>
              </a:r>
            </a:p>
            <a:p>
              <a:pPr algn="l" marL="453371" indent="-226685" lvl="1">
                <a:lnSpc>
                  <a:spcPts val="3149"/>
                </a:lnSpc>
                <a:buFont typeface="Arial"/>
                <a:buChar char="•"/>
              </a:pPr>
              <a:r>
                <a:rPr lang="en-US" sz="2099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Développement des cafés MAV en région par un réseau de bénévoles </a:t>
              </a:r>
              <a:r>
                <a:rPr lang="en-US" b="true" sz="2099">
                  <a:solidFill>
                    <a:srgbClr val="77B8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(NEW </a:t>
              </a:r>
              <a:r>
                <a:rPr lang="en-US" sz="20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/</a:t>
              </a:r>
              <a:r>
                <a:rPr lang="en-US" b="true" sz="2099">
                  <a:solidFill>
                    <a:srgbClr val="77B8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 </a:t>
              </a:r>
              <a:r>
                <a:rPr lang="en-US" b="true" sz="2099">
                  <a:solidFill>
                    <a:srgbClr val="C20236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HELP)</a:t>
              </a:r>
            </a:p>
            <a:p>
              <a:pPr algn="l">
                <a:lnSpc>
                  <a:spcPts val="3149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2334566" y="3427111"/>
            <a:ext cx="5681936" cy="1811655"/>
            <a:chOff x="0" y="0"/>
            <a:chExt cx="7575914" cy="241554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0"/>
              <a:ext cx="7575914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COLLECTE DE FONDS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774700"/>
              <a:ext cx="7575914" cy="16408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 strike="noStrike" u="none">
                  <a:solidFill>
                    <a:srgbClr val="14213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Recherches de partenaires</a:t>
              </a:r>
            </a:p>
            <a:p>
              <a:pPr algn="l">
                <a:lnSpc>
                  <a:spcPts val="3300"/>
                </a:lnSpc>
              </a:pPr>
            </a:p>
            <a:p>
              <a:pPr algn="l">
                <a:lnSpc>
                  <a:spcPts val="330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313634" y="6671080"/>
            <a:ext cx="5594681" cy="3068955"/>
            <a:chOff x="0" y="0"/>
            <a:chExt cx="7459574" cy="409194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0"/>
              <a:ext cx="7459574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b="true" sz="3600" spc="359">
                  <a:solidFill>
                    <a:srgbClr val="1C2143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LA RECHERCHE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774700"/>
              <a:ext cx="7459574" cy="33172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C2143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Financement de projets de Recherche</a:t>
              </a:r>
            </a:p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4213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Appel à projet par NEURO MAV France pour financement d’une thèse de recherche sur les MAVs (</a:t>
              </a:r>
              <a:r>
                <a:rPr lang="en-US" b="true" sz="2200">
                  <a:solidFill>
                    <a:srgbClr val="77B8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NEW</a:t>
              </a:r>
              <a:r>
                <a:rPr lang="en-US" sz="2200">
                  <a:solidFill>
                    <a:srgbClr val="14213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)</a:t>
              </a:r>
            </a:p>
            <a:p>
              <a:pPr algn="l" marL="474981" indent="-237491" lvl="1">
                <a:lnSpc>
                  <a:spcPts val="3300"/>
                </a:lnSpc>
                <a:buFont typeface="Arial"/>
                <a:buChar char="•"/>
              </a:pPr>
              <a:r>
                <a:rPr lang="en-US" sz="2200">
                  <a:solidFill>
                    <a:srgbClr val="14213D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Lancement de la cohorte COMPARE MAV cérébrale </a:t>
              </a:r>
              <a:r>
                <a:rPr lang="en-US" b="true" sz="2200">
                  <a:solidFill>
                    <a:srgbClr val="77B8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(NEW)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5440827" y="6950252"/>
            <a:ext cx="2575675" cy="134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</a:p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b="true" sz="1899">
                <a:solidFill>
                  <a:srgbClr val="77B800"/>
                </a:solidFill>
                <a:latin typeface="Poppins Bold"/>
                <a:ea typeface="Poppins Bold"/>
                <a:cs typeface="Poppins Bold"/>
                <a:sym typeface="Poppins Bold"/>
              </a:rPr>
              <a:t>NEW : </a:t>
            </a: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nouvelle action planifiée </a:t>
            </a:r>
          </a:p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pour 2025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7516908" y="9468283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71550" y="9586623"/>
            <a:ext cx="1772245" cy="276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b="true" sz="1500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Neuro Mav France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4955" y="563661"/>
            <a:ext cx="5880497" cy="117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00"/>
              </a:lnSpc>
            </a:pPr>
            <a:r>
              <a:rPr lang="en-US" sz="6500" spc="130" b="true">
                <a:solidFill>
                  <a:srgbClr val="02335F"/>
                </a:solidFill>
                <a:latin typeface="Poppins Bold"/>
                <a:ea typeface="Poppins Bold"/>
                <a:cs typeface="Poppins Bold"/>
                <a:sym typeface="Poppins Bold"/>
              </a:rPr>
              <a:t>Merci à tous 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7543992" y="3001900"/>
            <a:ext cx="3756863" cy="5645560"/>
          </a:xfrm>
          <a:custGeom>
            <a:avLst/>
            <a:gdLst/>
            <a:ahLst/>
            <a:cxnLst/>
            <a:rect r="r" b="b" t="t" l="l"/>
            <a:pathLst>
              <a:path h="5645560" w="3756863">
                <a:moveTo>
                  <a:pt x="0" y="0"/>
                </a:moveTo>
                <a:lnTo>
                  <a:pt x="3756863" y="0"/>
                </a:lnTo>
                <a:lnTo>
                  <a:pt x="3756863" y="5645559"/>
                </a:lnTo>
                <a:lnTo>
                  <a:pt x="0" y="564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516908" y="9468283"/>
            <a:ext cx="152400" cy="200025"/>
          </a:xfrm>
          <a:prstGeom prst="rect">
            <a:avLst/>
          </a:prstGeom>
        </p:spPr>
        <p:txBody>
          <a:bodyPr anchor="t" rtlCol="false" tIns="0" lIns="0" bIns="0" rIns="0" wrap="none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DAGY9rDrQUk</dc:identifier>
  <dcterms:modified xsi:type="dcterms:W3CDTF">2011-08-01T06:04:30Z</dcterms:modified>
  <cp:revision>1</cp:revision>
  <dc:title>Présentation PowerPoint NEURO MAV France</dc:title>
</cp:coreProperties>
</file>