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Glacial Indifference" pitchFamily="2" charset="0"/>
      <p:regular r:id="rId10"/>
    </p:embeddedFont>
    <p:embeddedFont>
      <p:font typeface="Glacial Indifference Bold" pitchFamily="2" charset="0"/>
      <p:regular r:id="rId11"/>
      <p:bold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Open Sans Bold" panose="020B0806030504020204" pitchFamily="34" charset="0"/>
      <p:regular r:id="rId17"/>
      <p:bold r:id="rId18"/>
    </p:embeddedFont>
    <p:embeddedFont>
      <p:font typeface="Open Sans Bold Italics" panose="020B0806030504020204" pitchFamily="34" charset="0"/>
      <p:regular r:id="rId19"/>
      <p:bold r:id="rId20"/>
      <p:italic r:id="rId21"/>
      <p:boldItalic r:id="rId22"/>
    </p:embeddedFont>
    <p:embeddedFont>
      <p:font typeface="Open Sans Light" panose="020B0306030504020204" pitchFamily="34" charset="0"/>
      <p:regular r:id="rId23"/>
      <p:italic r:id="rId24"/>
    </p:embeddedFont>
    <p:embeddedFont>
      <p:font typeface="Open Sans Light Italics" panose="020B0306030504020204" pitchFamily="34" charset="0"/>
      <p:regular r:id="rId25"/>
      <p:italic r:id="rId26"/>
    </p:embeddedFont>
    <p:embeddedFont>
      <p:font typeface="Poppins Bold" pitchFamily="2" charset="77"/>
      <p:regular r:id="rId27"/>
      <p:bold r:id="rId28"/>
    </p:embeddedFont>
    <p:embeddedFont>
      <p:font typeface="Poppins Bold Italics" pitchFamily="2" charset="77"/>
      <p:regular r:id="rId29"/>
      <p:bold r:id="rId30"/>
      <p:italic r:id="rId31"/>
      <p:boldItalic r:id="rId32"/>
    </p:embeddedFont>
    <p:embeddedFont>
      <p:font typeface="Poppins Italics" pitchFamily="2" charset="77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8" autoAdjust="0"/>
  </p:normalViewPr>
  <p:slideViewPr>
    <p:cSldViewPr>
      <p:cViewPr varScale="1">
        <p:scale>
          <a:sx n="75" d="100"/>
          <a:sy n="75" d="100"/>
        </p:scale>
        <p:origin x="42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neuro-mav-france/" TargetMode="External"/><Relationship Id="rId13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2.svg"/><Relationship Id="rId12" Type="http://schemas.openxmlformats.org/officeDocument/2006/relationships/image" Target="../media/image25.png"/><Relationship Id="rId2" Type="http://schemas.openxmlformats.org/officeDocument/2006/relationships/hyperlink" Target="https://www.instagram.com/neuromavfranc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www.youtube.com/@NEUROMAVFrance" TargetMode="External"/><Relationship Id="rId5" Type="http://schemas.openxmlformats.org/officeDocument/2006/relationships/hyperlink" Target="https://www.facebook.com/profile.php?id=100077273654085" TargetMode="External"/><Relationship Id="rId10" Type="http://schemas.openxmlformats.org/officeDocument/2006/relationships/image" Target="../media/image24.svg"/><Relationship Id="rId4" Type="http://schemas.openxmlformats.org/officeDocument/2006/relationships/image" Target="../media/image20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915123" y="1483072"/>
            <a:ext cx="6405654" cy="7320856"/>
            <a:chOff x="0" y="0"/>
            <a:chExt cx="8534273" cy="9753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534273" cy="9753600"/>
            </a:xfrm>
            <a:custGeom>
              <a:avLst/>
              <a:gdLst/>
              <a:ahLst/>
              <a:cxnLst/>
              <a:rect l="l" t="t" r="r" b="b"/>
              <a:pathLst>
                <a:path w="8534273" h="9753600">
                  <a:moveTo>
                    <a:pt x="1219200" y="0"/>
                  </a:moveTo>
                  <a:cubicBezTo>
                    <a:pt x="882523" y="0"/>
                    <a:pt x="577723" y="136525"/>
                    <a:pt x="357124" y="357124"/>
                  </a:cubicBezTo>
                  <a:cubicBezTo>
                    <a:pt x="136398" y="577723"/>
                    <a:pt x="0" y="882523"/>
                    <a:pt x="0" y="1219200"/>
                  </a:cubicBezTo>
                  <a:lnTo>
                    <a:pt x="0" y="3657600"/>
                  </a:lnTo>
                  <a:cubicBezTo>
                    <a:pt x="0" y="3994277"/>
                    <a:pt x="136398" y="4299077"/>
                    <a:pt x="357124" y="4519676"/>
                  </a:cubicBezTo>
                  <a:cubicBezTo>
                    <a:pt x="577723" y="4740275"/>
                    <a:pt x="882523" y="4876800"/>
                    <a:pt x="1219200" y="4876800"/>
                  </a:cubicBezTo>
                  <a:cubicBezTo>
                    <a:pt x="1555877" y="4876800"/>
                    <a:pt x="1860677" y="5013325"/>
                    <a:pt x="2081276" y="5233924"/>
                  </a:cubicBezTo>
                  <a:cubicBezTo>
                    <a:pt x="2299716" y="5452237"/>
                    <a:pt x="2435479" y="5752973"/>
                    <a:pt x="2438273" y="6085459"/>
                  </a:cubicBezTo>
                  <a:cubicBezTo>
                    <a:pt x="2438400" y="6087237"/>
                    <a:pt x="2438400" y="6089015"/>
                    <a:pt x="2438400" y="6090793"/>
                  </a:cubicBezTo>
                  <a:lnTo>
                    <a:pt x="2438400" y="8544941"/>
                  </a:lnTo>
                  <a:cubicBezTo>
                    <a:pt x="2441194" y="8877427"/>
                    <a:pt x="2577084" y="9178163"/>
                    <a:pt x="2795397" y="9396476"/>
                  </a:cubicBezTo>
                  <a:cubicBezTo>
                    <a:pt x="3015996" y="9617075"/>
                    <a:pt x="3320796" y="9753600"/>
                    <a:pt x="3657473" y="9753600"/>
                  </a:cubicBezTo>
                  <a:lnTo>
                    <a:pt x="6095873" y="9753600"/>
                  </a:lnTo>
                  <a:cubicBezTo>
                    <a:pt x="6769227" y="9753600"/>
                    <a:pt x="7315073" y="9207754"/>
                    <a:pt x="7315073" y="8534400"/>
                  </a:cubicBezTo>
                  <a:cubicBezTo>
                    <a:pt x="7315073" y="8197723"/>
                    <a:pt x="7451598" y="7892923"/>
                    <a:pt x="7672197" y="7672324"/>
                  </a:cubicBezTo>
                  <a:cubicBezTo>
                    <a:pt x="7892796" y="7451725"/>
                    <a:pt x="8197596" y="7315200"/>
                    <a:pt x="8534273" y="7315200"/>
                  </a:cubicBezTo>
                  <a:cubicBezTo>
                    <a:pt x="8197596" y="7315200"/>
                    <a:pt x="7892796" y="7178675"/>
                    <a:pt x="7672197" y="6958076"/>
                  </a:cubicBezTo>
                  <a:cubicBezTo>
                    <a:pt x="7451598" y="6737477"/>
                    <a:pt x="7315073" y="6432677"/>
                    <a:pt x="7315073" y="6096000"/>
                  </a:cubicBezTo>
                  <a:lnTo>
                    <a:pt x="7315073" y="1219200"/>
                  </a:lnTo>
                  <a:cubicBezTo>
                    <a:pt x="7315073" y="882523"/>
                    <a:pt x="7178548" y="577723"/>
                    <a:pt x="6957949" y="357124"/>
                  </a:cubicBezTo>
                  <a:cubicBezTo>
                    <a:pt x="6737350" y="136525"/>
                    <a:pt x="6432550" y="0"/>
                    <a:pt x="6095873" y="0"/>
                  </a:cubicBezTo>
                  <a:close/>
                </a:path>
              </a:pathLst>
            </a:custGeom>
            <a:blipFill>
              <a:blip r:embed="rId3"/>
              <a:stretch>
                <a:fillRect l="-34201" r="-3754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005830" y="7468035"/>
            <a:ext cx="5095584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Décembre 2025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09718" y="2913441"/>
            <a:ext cx="11578282" cy="1310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01"/>
              </a:lnSpc>
            </a:pPr>
            <a:r>
              <a:rPr lang="en-US" sz="9201" b="1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NEURO MAV France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09718" y="4668838"/>
            <a:ext cx="9998571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6500" b="1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Association de patients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444955" y="2677160"/>
            <a:ext cx="13439153" cy="598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2335F"/>
                </a:solidFill>
                <a:latin typeface="Open Sans"/>
                <a:ea typeface="Open Sans"/>
                <a:cs typeface="Open Sans"/>
                <a:sym typeface="Open Sans"/>
              </a:rPr>
              <a:t>Association (loi 1901) créée en 2019 sous l’impulsion de l’hôpital Foch et de l’hôpital Fondation Adolphe de Rotschild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2335F"/>
                </a:solidFill>
                <a:latin typeface="Open Sans"/>
                <a:ea typeface="Open Sans"/>
                <a:cs typeface="Open Sans"/>
                <a:sym typeface="Open Sans"/>
              </a:rPr>
              <a:t>S’adresse aux </a:t>
            </a:r>
            <a:r>
              <a:rPr lang="en-US" sz="3399" b="1">
                <a:solidFill>
                  <a:srgbClr val="02335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patients</a:t>
            </a:r>
            <a:r>
              <a:rPr lang="en-US" sz="3399">
                <a:solidFill>
                  <a:srgbClr val="02335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 b="1">
                <a:solidFill>
                  <a:srgbClr val="02335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porteurs de Malformation Artério-Veineuse ou de Fistule durale, cérébrale ou médullaire</a:t>
            </a:r>
            <a:r>
              <a:rPr lang="en-US" sz="3399">
                <a:solidFill>
                  <a:srgbClr val="02335F"/>
                </a:solidFill>
                <a:latin typeface="Open Sans"/>
                <a:ea typeface="Open Sans"/>
                <a:cs typeface="Open Sans"/>
                <a:sym typeface="Open Sans"/>
              </a:rPr>
              <a:t> (moëlle)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2335F"/>
                </a:solidFill>
                <a:latin typeface="Open Sans"/>
                <a:ea typeface="Open Sans"/>
                <a:cs typeface="Open Sans"/>
                <a:sym typeface="Open Sans"/>
              </a:rPr>
              <a:t>Gérée par un Bureau constitué de 5 membres en 2025, tous bénévoles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2335F"/>
                </a:solidFill>
                <a:latin typeface="Open Sans"/>
                <a:ea typeface="Open Sans"/>
                <a:cs typeface="Open Sans"/>
                <a:sym typeface="Open Sans"/>
              </a:rPr>
              <a:t>Constituée d’un conseil scientifique de 13 médecins spécialistes (Neuroradiologues, Neurochirurgiens, etc.)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233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339789" y="3284826"/>
            <a:ext cx="2919511" cy="4382006"/>
          </a:xfrm>
          <a:custGeom>
            <a:avLst/>
            <a:gdLst/>
            <a:ahLst/>
            <a:cxnLst/>
            <a:rect l="l" t="t" r="r" b="b"/>
            <a:pathLst>
              <a:path w="2919511" h="4382006">
                <a:moveTo>
                  <a:pt x="0" y="0"/>
                </a:moveTo>
                <a:lnTo>
                  <a:pt x="2919511" y="0"/>
                </a:lnTo>
                <a:lnTo>
                  <a:pt x="2919511" y="4382005"/>
                </a:lnTo>
                <a:lnTo>
                  <a:pt x="0" y="43820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971550" y="9586623"/>
            <a:ext cx="1772245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Neuro Mav France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4955" y="563661"/>
            <a:ext cx="8806607" cy="117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1" spc="130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Qui sommes-nous 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3245039" y="4522173"/>
            <a:ext cx="4164824" cy="2776549"/>
          </a:xfrm>
          <a:custGeom>
            <a:avLst/>
            <a:gdLst/>
            <a:ahLst/>
            <a:cxnLst/>
            <a:rect l="l" t="t" r="r" b="b"/>
            <a:pathLst>
              <a:path w="4164824" h="2776549">
                <a:moveTo>
                  <a:pt x="0" y="0"/>
                </a:moveTo>
                <a:lnTo>
                  <a:pt x="4164823" y="0"/>
                </a:lnTo>
                <a:lnTo>
                  <a:pt x="4164823" y="2776549"/>
                </a:lnTo>
                <a:lnTo>
                  <a:pt x="0" y="27765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971550" y="9586623"/>
            <a:ext cx="1772245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Neuro Mav France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4955" y="563661"/>
            <a:ext cx="8232130" cy="117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1" spc="130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Notre raison d’être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4955" y="3410569"/>
            <a:ext cx="12194214" cy="5208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i="1">
                <a:solidFill>
                  <a:srgbClr val="10315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“ NEURO MAV France a pour vocation </a:t>
            </a:r>
            <a:r>
              <a:rPr lang="en-US" sz="4200" b="1" i="1">
                <a:solidFill>
                  <a:srgbClr val="10315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l’ENTRAIDE</a:t>
            </a:r>
            <a:r>
              <a:rPr lang="en-US" sz="4200" i="1">
                <a:solidFill>
                  <a:srgbClr val="10315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</a:t>
            </a:r>
            <a:r>
              <a:rPr lang="en-US" sz="4200" b="1" i="1">
                <a:solidFill>
                  <a:srgbClr val="10315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l’ECOUTE</a:t>
            </a:r>
            <a:r>
              <a:rPr lang="en-US" sz="4200" i="1">
                <a:solidFill>
                  <a:srgbClr val="10315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</a:t>
            </a:r>
            <a:r>
              <a:rPr lang="en-US" sz="4200" b="1" i="1">
                <a:solidFill>
                  <a:srgbClr val="10315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le PARTAGE</a:t>
            </a:r>
            <a:r>
              <a:rPr lang="en-US" sz="4200" i="1">
                <a:solidFill>
                  <a:srgbClr val="10315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entre les patients ou proches de patients, mais aussi </a:t>
            </a:r>
            <a:r>
              <a:rPr lang="en-US" sz="4200" b="1" i="1">
                <a:solidFill>
                  <a:srgbClr val="10315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l’INFORMATION</a:t>
            </a:r>
            <a:r>
              <a:rPr lang="en-US" sz="4200" i="1">
                <a:solidFill>
                  <a:srgbClr val="10315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tant auprès du grand public, 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i="1">
                <a:solidFill>
                  <a:srgbClr val="10315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comme des professionnels de la santé. 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i="1">
                <a:solidFill>
                  <a:srgbClr val="10315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NEURO MAV France souhaite, à terme, aider la </a:t>
            </a:r>
            <a:r>
              <a:rPr lang="en-US" sz="4200" b="1" i="1">
                <a:solidFill>
                  <a:srgbClr val="10315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RECHERCHE</a:t>
            </a:r>
            <a:r>
              <a:rPr lang="en-US" sz="4200" i="1">
                <a:solidFill>
                  <a:srgbClr val="10315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à avancer sur le sujet. 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7740520" y="4967910"/>
            <a:ext cx="1205666" cy="120566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C20236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4150"/>
              <a:ext cx="7112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9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144000" y="2235600"/>
            <a:ext cx="8906028" cy="7273848"/>
          </a:xfrm>
          <a:custGeom>
            <a:avLst/>
            <a:gdLst/>
            <a:ahLst/>
            <a:cxnLst/>
            <a:rect l="l" t="t" r="r" b="b"/>
            <a:pathLst>
              <a:path w="8906028" h="7273848">
                <a:moveTo>
                  <a:pt x="0" y="0"/>
                </a:moveTo>
                <a:lnTo>
                  <a:pt x="8906028" y="0"/>
                </a:lnTo>
                <a:lnTo>
                  <a:pt x="8906028" y="7273848"/>
                </a:lnTo>
                <a:lnTo>
                  <a:pt x="0" y="72738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971550" y="9586623"/>
            <a:ext cx="1772245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Neuro Mav France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9165" y="563661"/>
            <a:ext cx="10563201" cy="117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1" spc="130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Nos adhérents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182951"/>
            <a:ext cx="6711820" cy="2670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C2023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119 adhérents</a:t>
            </a:r>
            <a:r>
              <a:rPr lang="en-US" sz="5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02335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dont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2335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36 en Ile-de-France</a:t>
            </a: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758035" y="6428315"/>
            <a:ext cx="2871616" cy="2319382"/>
          </a:xfrm>
          <a:custGeom>
            <a:avLst/>
            <a:gdLst/>
            <a:ahLst/>
            <a:cxnLst/>
            <a:rect l="l" t="t" r="r" b="b"/>
            <a:pathLst>
              <a:path w="2871616" h="2319382">
                <a:moveTo>
                  <a:pt x="0" y="0"/>
                </a:moveTo>
                <a:lnTo>
                  <a:pt x="2871616" y="0"/>
                </a:lnTo>
                <a:lnTo>
                  <a:pt x="2871616" y="2319382"/>
                </a:lnTo>
                <a:lnTo>
                  <a:pt x="0" y="23193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1162667" y="2983375"/>
            <a:ext cx="2944015" cy="2377858"/>
          </a:xfrm>
          <a:custGeom>
            <a:avLst/>
            <a:gdLst/>
            <a:ahLst/>
            <a:cxnLst/>
            <a:rect l="l" t="t" r="r" b="b"/>
            <a:pathLst>
              <a:path w="2944015" h="2377858">
                <a:moveTo>
                  <a:pt x="0" y="0"/>
                </a:moveTo>
                <a:lnTo>
                  <a:pt x="2944015" y="0"/>
                </a:lnTo>
                <a:lnTo>
                  <a:pt x="2944015" y="2377859"/>
                </a:lnTo>
                <a:lnTo>
                  <a:pt x="0" y="23778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4764531" y="3084247"/>
            <a:ext cx="3027057" cy="2356394"/>
          </a:xfrm>
          <a:custGeom>
            <a:avLst/>
            <a:gdLst/>
            <a:ahLst/>
            <a:cxnLst/>
            <a:rect l="l" t="t" r="r" b="b"/>
            <a:pathLst>
              <a:path w="3027057" h="2356394">
                <a:moveTo>
                  <a:pt x="0" y="0"/>
                </a:moveTo>
                <a:lnTo>
                  <a:pt x="3027058" y="0"/>
                </a:lnTo>
                <a:lnTo>
                  <a:pt x="3027058" y="2356395"/>
                </a:lnTo>
                <a:lnTo>
                  <a:pt x="0" y="23563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75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4590524" y="6311773"/>
            <a:ext cx="3160195" cy="2552466"/>
          </a:xfrm>
          <a:custGeom>
            <a:avLst/>
            <a:gdLst/>
            <a:ahLst/>
            <a:cxnLst/>
            <a:rect l="l" t="t" r="r" b="b"/>
            <a:pathLst>
              <a:path w="3160195" h="2552466">
                <a:moveTo>
                  <a:pt x="0" y="0"/>
                </a:moveTo>
                <a:lnTo>
                  <a:pt x="3160195" y="0"/>
                </a:lnTo>
                <a:lnTo>
                  <a:pt x="3160195" y="2552466"/>
                </a:lnTo>
                <a:lnTo>
                  <a:pt x="0" y="25524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8449438" y="3745705"/>
            <a:ext cx="3548962" cy="752226"/>
          </a:xfrm>
          <a:custGeom>
            <a:avLst/>
            <a:gdLst/>
            <a:ahLst/>
            <a:cxnLst/>
            <a:rect l="l" t="t" r="r" b="b"/>
            <a:pathLst>
              <a:path w="3548962" h="752226">
                <a:moveTo>
                  <a:pt x="0" y="0"/>
                </a:moveTo>
                <a:lnTo>
                  <a:pt x="3548962" y="0"/>
                </a:lnTo>
                <a:lnTo>
                  <a:pt x="3548962" y="752226"/>
                </a:lnTo>
                <a:lnTo>
                  <a:pt x="0" y="7522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7948298" y="6827169"/>
            <a:ext cx="2950062" cy="1078517"/>
          </a:xfrm>
          <a:custGeom>
            <a:avLst/>
            <a:gdLst/>
            <a:ahLst/>
            <a:cxnLst/>
            <a:rect l="l" t="t" r="r" b="b"/>
            <a:pathLst>
              <a:path w="2950062" h="1078517">
                <a:moveTo>
                  <a:pt x="0" y="0"/>
                </a:moveTo>
                <a:lnTo>
                  <a:pt x="2950061" y="0"/>
                </a:lnTo>
                <a:lnTo>
                  <a:pt x="2950061" y="1078517"/>
                </a:lnTo>
                <a:lnTo>
                  <a:pt x="0" y="10785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2331732" y="2759463"/>
            <a:ext cx="2825683" cy="2825683"/>
          </a:xfrm>
          <a:custGeom>
            <a:avLst/>
            <a:gdLst/>
            <a:ahLst/>
            <a:cxnLst/>
            <a:rect l="l" t="t" r="r" b="b"/>
            <a:pathLst>
              <a:path w="2825683" h="2825683">
                <a:moveTo>
                  <a:pt x="0" y="0"/>
                </a:moveTo>
                <a:lnTo>
                  <a:pt x="2825683" y="0"/>
                </a:lnTo>
                <a:lnTo>
                  <a:pt x="2825683" y="2825683"/>
                </a:lnTo>
                <a:lnTo>
                  <a:pt x="0" y="28256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2800861" y="7265122"/>
            <a:ext cx="2074664" cy="941788"/>
          </a:xfrm>
          <a:custGeom>
            <a:avLst/>
            <a:gdLst/>
            <a:ahLst/>
            <a:cxnLst/>
            <a:rect l="l" t="t" r="r" b="b"/>
            <a:pathLst>
              <a:path w="2074664" h="941788">
                <a:moveTo>
                  <a:pt x="0" y="0"/>
                </a:moveTo>
                <a:lnTo>
                  <a:pt x="2074664" y="0"/>
                </a:lnTo>
                <a:lnTo>
                  <a:pt x="2074664" y="941788"/>
                </a:lnTo>
                <a:lnTo>
                  <a:pt x="0" y="9417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1184649" y="7418520"/>
            <a:ext cx="1425712" cy="788390"/>
          </a:xfrm>
          <a:custGeom>
            <a:avLst/>
            <a:gdLst/>
            <a:ahLst/>
            <a:cxnLst/>
            <a:rect l="l" t="t" r="r" b="b"/>
            <a:pathLst>
              <a:path w="1425712" h="788390">
                <a:moveTo>
                  <a:pt x="0" y="0"/>
                </a:moveTo>
                <a:lnTo>
                  <a:pt x="1425712" y="0"/>
                </a:lnTo>
                <a:lnTo>
                  <a:pt x="1425712" y="788390"/>
                </a:lnTo>
                <a:lnTo>
                  <a:pt x="0" y="78839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15066025" y="7209820"/>
            <a:ext cx="2720029" cy="1052392"/>
          </a:xfrm>
          <a:custGeom>
            <a:avLst/>
            <a:gdLst/>
            <a:ahLst/>
            <a:cxnLst/>
            <a:rect l="l" t="t" r="r" b="b"/>
            <a:pathLst>
              <a:path w="2720029" h="1052392">
                <a:moveTo>
                  <a:pt x="0" y="0"/>
                </a:moveTo>
                <a:lnTo>
                  <a:pt x="2720029" y="0"/>
                </a:lnTo>
                <a:lnTo>
                  <a:pt x="2720029" y="1052392"/>
                </a:lnTo>
                <a:lnTo>
                  <a:pt x="0" y="105239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15111681" y="3084247"/>
            <a:ext cx="2013653" cy="2013653"/>
          </a:xfrm>
          <a:custGeom>
            <a:avLst/>
            <a:gdLst/>
            <a:ahLst/>
            <a:cxnLst/>
            <a:rect l="l" t="t" r="r" b="b"/>
            <a:pathLst>
              <a:path w="2013653" h="2013653">
                <a:moveTo>
                  <a:pt x="0" y="0"/>
                </a:moveTo>
                <a:lnTo>
                  <a:pt x="2013652" y="0"/>
                </a:lnTo>
                <a:lnTo>
                  <a:pt x="2013652" y="2013653"/>
                </a:lnTo>
                <a:lnTo>
                  <a:pt x="0" y="20136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8074569" y="7905686"/>
            <a:ext cx="2697519" cy="958552"/>
          </a:xfrm>
          <a:custGeom>
            <a:avLst/>
            <a:gdLst/>
            <a:ahLst/>
            <a:cxnLst/>
            <a:rect l="l" t="t" r="r" b="b"/>
            <a:pathLst>
              <a:path w="2697519" h="958552">
                <a:moveTo>
                  <a:pt x="0" y="0"/>
                </a:moveTo>
                <a:lnTo>
                  <a:pt x="2697519" y="0"/>
                </a:lnTo>
                <a:lnTo>
                  <a:pt x="2697519" y="958553"/>
                </a:lnTo>
                <a:lnTo>
                  <a:pt x="0" y="95855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TextBox 15"/>
          <p:cNvSpPr txBox="1"/>
          <p:nvPr/>
        </p:nvSpPr>
        <p:spPr>
          <a:xfrm>
            <a:off x="971550" y="9586623"/>
            <a:ext cx="1772245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Neuro Mav France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9165" y="563661"/>
            <a:ext cx="9305181" cy="117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1" spc="130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Nos partenaires 2025</a:t>
            </a:r>
          </a:p>
        </p:txBody>
      </p:sp>
      <p:sp>
        <p:nvSpPr>
          <p:cNvPr id="17" name="TextBox 17"/>
          <p:cNvSpPr txBox="1"/>
          <p:nvPr/>
        </p:nvSpPr>
        <p:spPr>
          <a:xfrm rot="-5400000">
            <a:off x="-427950" y="6997774"/>
            <a:ext cx="255246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i="1">
                <a:solidFill>
                  <a:srgbClr val="02335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Grands Donateurs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>
            <a:off x="241813" y="2579129"/>
            <a:ext cx="5896975" cy="3531155"/>
          </a:xfrm>
          <a:prstGeom prst="rect">
            <a:avLst/>
          </a:prstGeom>
          <a:solidFill>
            <a:srgbClr val="F9C80E"/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AutoShape 4"/>
          <p:cNvSpPr/>
          <p:nvPr/>
        </p:nvSpPr>
        <p:spPr>
          <a:xfrm>
            <a:off x="6411436" y="2560079"/>
            <a:ext cx="5681936" cy="3550205"/>
          </a:xfrm>
          <a:prstGeom prst="rect">
            <a:avLst/>
          </a:prstGeom>
          <a:solidFill>
            <a:srgbClr val="02335F"/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AutoShape 5"/>
          <p:cNvSpPr/>
          <p:nvPr/>
        </p:nvSpPr>
        <p:spPr>
          <a:xfrm>
            <a:off x="3276711" y="6249929"/>
            <a:ext cx="5896975" cy="3498619"/>
          </a:xfrm>
          <a:prstGeom prst="rect">
            <a:avLst/>
          </a:prstGeom>
          <a:solidFill>
            <a:srgbClr val="02335F"/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AutoShape 6"/>
          <p:cNvSpPr/>
          <p:nvPr/>
        </p:nvSpPr>
        <p:spPr>
          <a:xfrm>
            <a:off x="12366383" y="2560079"/>
            <a:ext cx="5679804" cy="3550205"/>
          </a:xfrm>
          <a:prstGeom prst="rect">
            <a:avLst/>
          </a:prstGeom>
          <a:solidFill>
            <a:srgbClr val="F9C80E"/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AutoShape 7"/>
          <p:cNvSpPr/>
          <p:nvPr/>
        </p:nvSpPr>
        <p:spPr>
          <a:xfrm>
            <a:off x="9252404" y="6249929"/>
            <a:ext cx="5685597" cy="3498619"/>
          </a:xfrm>
          <a:prstGeom prst="rect">
            <a:avLst/>
          </a:prstGeom>
          <a:solidFill>
            <a:srgbClr val="F9C80E"/>
          </a:solid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>
            <a:off x="384949" y="3000729"/>
            <a:ext cx="5724153" cy="2668905"/>
            <a:chOff x="0" y="0"/>
            <a:chExt cx="7632204" cy="3558539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7632204" cy="749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9"/>
                </a:lnSpc>
              </a:pPr>
              <a:r>
                <a:rPr lang="en-US" sz="3699" b="1" spc="369">
                  <a:solidFill>
                    <a:srgbClr val="02335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LA NOTORIÉTÉ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00100"/>
              <a:ext cx="7632204" cy="2758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83" lvl="1" indent="-237491" algn="l">
                <a:lnSpc>
                  <a:spcPts val="3300"/>
                </a:lnSpc>
                <a:buFont typeface="Arial"/>
                <a:buChar char="•"/>
              </a:pPr>
              <a:r>
                <a:rPr lang="en-US" sz="2200">
                  <a:solidFill>
                    <a:srgbClr val="02335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Réseaux sociaux</a:t>
              </a:r>
            </a:p>
            <a:p>
              <a:pPr marL="474983" lvl="1" indent="-237491" algn="l">
                <a:lnSpc>
                  <a:spcPts val="3300"/>
                </a:lnSpc>
                <a:buFont typeface="Arial"/>
                <a:buChar char="•"/>
              </a:pPr>
              <a:r>
                <a:rPr lang="en-US" sz="2200">
                  <a:solidFill>
                    <a:srgbClr val="02335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Participation aux congrès/évènements partenaires + représentat° évén. sportifs</a:t>
              </a:r>
            </a:p>
            <a:p>
              <a:pPr marL="474983" lvl="1" indent="-237491" algn="l">
                <a:lnSpc>
                  <a:spcPts val="3300"/>
                </a:lnSpc>
                <a:buFont typeface="Arial"/>
                <a:buChar char="•"/>
              </a:pPr>
              <a:r>
                <a:rPr lang="en-US" sz="2200">
                  <a:solidFill>
                    <a:srgbClr val="02335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Création identité visuelle / charte graphique + refonte du site Web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411436" y="2803249"/>
            <a:ext cx="5769324" cy="2669085"/>
            <a:chOff x="0" y="0"/>
            <a:chExt cx="7692432" cy="355878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7692432" cy="749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9"/>
                </a:lnSpc>
              </a:pPr>
              <a:r>
                <a:rPr lang="en-US" sz="3699" b="1" spc="369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L'INFORMATION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11627"/>
              <a:ext cx="7692432" cy="2747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82468" lvl="1" indent="-241234" algn="l">
                <a:lnSpc>
                  <a:spcPts val="3352"/>
                </a:lnSpc>
                <a:buFont typeface="Arial"/>
                <a:buChar char="•"/>
              </a:pPr>
              <a:r>
                <a:rPr lang="en-US" sz="2234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Diffusion newsletters (x3)</a:t>
              </a:r>
            </a:p>
            <a:p>
              <a:pPr marL="482468" lvl="1" indent="-241234" algn="l">
                <a:lnSpc>
                  <a:spcPts val="3352"/>
                </a:lnSpc>
                <a:buFont typeface="Arial"/>
                <a:buChar char="•"/>
              </a:pPr>
              <a:r>
                <a:rPr lang="en-US" sz="2234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Nouveaux témoignages patients (x2)</a:t>
              </a:r>
            </a:p>
            <a:p>
              <a:pPr marL="482468" lvl="1" indent="-241234" algn="l">
                <a:lnSpc>
                  <a:spcPts val="3352"/>
                </a:lnSpc>
                <a:buFont typeface="Arial"/>
                <a:buChar char="•"/>
              </a:pPr>
              <a:r>
                <a:rPr lang="en-US" sz="2234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Refonte du site internet</a:t>
              </a:r>
            </a:p>
            <a:p>
              <a:pPr marL="482468" lvl="1" indent="-241234" algn="l">
                <a:lnSpc>
                  <a:spcPts val="3352"/>
                </a:lnSpc>
                <a:buFont typeface="Arial"/>
                <a:buChar char="•"/>
              </a:pPr>
              <a:r>
                <a:rPr lang="en-US" sz="2234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Co-organisation Rencontre annuelle Patients&amp;Médecins avec réseau AVANCE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78991" y="6476278"/>
            <a:ext cx="5428760" cy="1864995"/>
            <a:chOff x="0" y="0"/>
            <a:chExt cx="7238347" cy="248666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0"/>
              <a:ext cx="7238347" cy="723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 b="1" spc="359">
                  <a:solidFill>
                    <a:srgbClr val="1C2143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LA RECHERCHE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74700"/>
              <a:ext cx="7238347" cy="1711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1" lvl="1" indent="-248285" algn="l">
                <a:lnSpc>
                  <a:spcPts val="3450"/>
                </a:lnSpc>
                <a:buFont typeface="Arial"/>
                <a:buChar char="•"/>
              </a:pPr>
              <a:r>
                <a:rPr lang="en-US" sz="2300">
                  <a:solidFill>
                    <a:srgbClr val="02335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Financement du projet de Recherche  GeneMAV</a:t>
              </a:r>
            </a:p>
            <a:p>
              <a:pPr marL="496571" lvl="1" indent="-248285" algn="l">
                <a:lnSpc>
                  <a:spcPts val="3450"/>
                </a:lnSpc>
                <a:buFont typeface="Arial"/>
                <a:buChar char="•"/>
              </a:pPr>
              <a:r>
                <a:rPr lang="en-US" sz="2300">
                  <a:solidFill>
                    <a:srgbClr val="02335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Appel à projet de Recherche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4825608" y="5229279"/>
            <a:ext cx="485138" cy="486108"/>
          </a:xfrm>
          <a:custGeom>
            <a:avLst/>
            <a:gdLst/>
            <a:ahLst/>
            <a:cxnLst/>
            <a:rect l="l" t="t" r="r" b="b"/>
            <a:pathLst>
              <a:path w="485138" h="486108">
                <a:moveTo>
                  <a:pt x="0" y="0"/>
                </a:moveTo>
                <a:lnTo>
                  <a:pt x="485137" y="0"/>
                </a:lnTo>
                <a:lnTo>
                  <a:pt x="485137" y="486108"/>
                </a:lnTo>
                <a:lnTo>
                  <a:pt x="0" y="486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Freeform 18"/>
          <p:cNvSpPr/>
          <p:nvPr/>
        </p:nvSpPr>
        <p:spPr>
          <a:xfrm>
            <a:off x="13600130" y="7921840"/>
            <a:ext cx="485138" cy="486108"/>
          </a:xfrm>
          <a:custGeom>
            <a:avLst/>
            <a:gdLst/>
            <a:ahLst/>
            <a:cxnLst/>
            <a:rect l="l" t="t" r="r" b="b"/>
            <a:pathLst>
              <a:path w="485138" h="486108">
                <a:moveTo>
                  <a:pt x="0" y="0"/>
                </a:moveTo>
                <a:lnTo>
                  <a:pt x="485137" y="0"/>
                </a:lnTo>
                <a:lnTo>
                  <a:pt x="485137" y="486108"/>
                </a:lnTo>
                <a:lnTo>
                  <a:pt x="0" y="486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TextBox 19"/>
          <p:cNvSpPr txBox="1"/>
          <p:nvPr/>
        </p:nvSpPr>
        <p:spPr>
          <a:xfrm>
            <a:off x="971550" y="9586623"/>
            <a:ext cx="1772245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Neuro Mav France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09165" y="563661"/>
            <a:ext cx="9118023" cy="117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1" spc="130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Nos actions 2025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3247025" y="6249929"/>
            <a:ext cx="5896975" cy="3388475"/>
            <a:chOff x="0" y="0"/>
            <a:chExt cx="7862633" cy="4517967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9525"/>
              <a:ext cx="7862633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3"/>
                </a:lnSpc>
              </a:pPr>
              <a:r>
                <a:rPr lang="en-US" sz="3436" b="1" spc="343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LE SOUTIEN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740347"/>
              <a:ext cx="7862633" cy="3777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60" lvl="1" indent="-237480" algn="l">
                <a:lnSpc>
                  <a:spcPts val="3299"/>
                </a:lnSpc>
                <a:buFont typeface="Arial"/>
                <a:buChar char="•"/>
              </a:pPr>
              <a:r>
                <a:rPr lang="en-US" sz="2199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Ecoute téléphonique</a:t>
              </a:r>
            </a:p>
            <a:p>
              <a:pPr marL="474960" lvl="1" indent="-237480" algn="l">
                <a:lnSpc>
                  <a:spcPts val="3299"/>
                </a:lnSpc>
                <a:buFont typeface="Arial"/>
                <a:buChar char="•"/>
              </a:pPr>
              <a:r>
                <a:rPr lang="en-US" sz="2199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Groupes de parole (x7)</a:t>
              </a:r>
            </a:p>
            <a:p>
              <a:pPr marL="474960" lvl="1" indent="-237480" algn="l">
                <a:lnSpc>
                  <a:spcPts val="3299"/>
                </a:lnSpc>
                <a:buFont typeface="Arial"/>
                <a:buChar char="•"/>
              </a:pPr>
              <a:r>
                <a:rPr lang="en-US" sz="2199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Cafés MAV (x10)</a:t>
              </a:r>
            </a:p>
            <a:p>
              <a:pPr marL="474960" lvl="1" indent="-237480" algn="l">
                <a:lnSpc>
                  <a:spcPts val="3299"/>
                </a:lnSpc>
                <a:buFont typeface="Arial"/>
                <a:buChar char="•"/>
              </a:pPr>
              <a:r>
                <a:rPr lang="en-US" sz="2199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Journée des Familles MAV</a:t>
              </a:r>
            </a:p>
            <a:p>
              <a:pPr marL="474960" lvl="1" indent="-237480" algn="l">
                <a:lnSpc>
                  <a:spcPts val="3299"/>
                </a:lnSpc>
                <a:buFont typeface="Arial"/>
                <a:buChar char="•"/>
              </a:pPr>
              <a:r>
                <a:rPr lang="en-US" sz="2199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Soutien en hospitalisation</a:t>
              </a:r>
            </a:p>
            <a:p>
              <a:pPr marL="474960" lvl="1" indent="-237480" algn="l">
                <a:lnSpc>
                  <a:spcPts val="3299"/>
                </a:lnSpc>
                <a:buFont typeface="Arial"/>
                <a:buChar char="•"/>
              </a:pPr>
              <a:r>
                <a:rPr lang="en-US" sz="2199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Séance collective sophrologie</a:t>
              </a:r>
            </a:p>
            <a:p>
              <a:pPr marL="474960" lvl="1" indent="-237480" algn="l">
                <a:lnSpc>
                  <a:spcPts val="3299"/>
                </a:lnSpc>
                <a:buFont typeface="Arial"/>
                <a:buChar char="•"/>
              </a:pPr>
              <a:r>
                <a:rPr lang="en-US" sz="2199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Compte Forum Maladies Rares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364252" y="2848887"/>
            <a:ext cx="5681936" cy="2249805"/>
            <a:chOff x="0" y="0"/>
            <a:chExt cx="7575914" cy="2999740"/>
          </a:xfrm>
        </p:grpSpPr>
        <p:sp>
          <p:nvSpPr>
            <p:cNvPr id="25" name="TextBox 25"/>
            <p:cNvSpPr txBox="1"/>
            <p:nvPr/>
          </p:nvSpPr>
          <p:spPr>
            <a:xfrm>
              <a:off x="0" y="0"/>
              <a:ext cx="7575914" cy="749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9"/>
                </a:lnSpc>
              </a:pPr>
              <a:r>
                <a:rPr lang="en-US" sz="3699" b="1" spc="369">
                  <a:solidFill>
                    <a:srgbClr val="02335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COLLECTE DE FONDS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800100"/>
              <a:ext cx="7575914" cy="2199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81" lvl="1" indent="-237491" algn="l">
                <a:lnSpc>
                  <a:spcPts val="3300"/>
                </a:lnSpc>
                <a:buFont typeface="Arial"/>
                <a:buChar char="•"/>
              </a:pPr>
              <a:r>
                <a:rPr lang="en-US" sz="2200">
                  <a:solidFill>
                    <a:srgbClr val="02335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Conventions don Medtronic et Fondation Powiecky</a:t>
              </a:r>
            </a:p>
            <a:p>
              <a:pPr marL="474981" lvl="1" indent="-237491" algn="l">
                <a:lnSpc>
                  <a:spcPts val="3300"/>
                </a:lnSpc>
                <a:buFont typeface="Arial"/>
                <a:buChar char="•"/>
              </a:pPr>
              <a:r>
                <a:rPr lang="en-US" sz="2200">
                  <a:solidFill>
                    <a:srgbClr val="02335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Remise chèque Challenge Rotary 2024</a:t>
              </a:r>
            </a:p>
            <a:p>
              <a:pPr marL="474981" lvl="1" indent="-237491" algn="l">
                <a:lnSpc>
                  <a:spcPts val="3300"/>
                </a:lnSpc>
                <a:buFont typeface="Arial"/>
                <a:buChar char="•"/>
              </a:pPr>
              <a:r>
                <a:rPr lang="en-US" sz="2200">
                  <a:solidFill>
                    <a:srgbClr val="02335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Campagne de dons 2025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7530336" y="9262441"/>
            <a:ext cx="485138" cy="486108"/>
          </a:xfrm>
          <a:custGeom>
            <a:avLst/>
            <a:gdLst/>
            <a:ahLst/>
            <a:cxnLst/>
            <a:rect l="l" t="t" r="r" b="b"/>
            <a:pathLst>
              <a:path w="485138" h="486108">
                <a:moveTo>
                  <a:pt x="0" y="0"/>
                </a:moveTo>
                <a:lnTo>
                  <a:pt x="485138" y="0"/>
                </a:lnTo>
                <a:lnTo>
                  <a:pt x="485138" y="486107"/>
                </a:lnTo>
                <a:lnTo>
                  <a:pt x="0" y="486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8" name="Freeform 28"/>
          <p:cNvSpPr/>
          <p:nvPr/>
        </p:nvSpPr>
        <p:spPr>
          <a:xfrm>
            <a:off x="7530336" y="8776333"/>
            <a:ext cx="485138" cy="486108"/>
          </a:xfrm>
          <a:custGeom>
            <a:avLst/>
            <a:gdLst/>
            <a:ahLst/>
            <a:cxnLst/>
            <a:rect l="l" t="t" r="r" b="b"/>
            <a:pathLst>
              <a:path w="485138" h="486108">
                <a:moveTo>
                  <a:pt x="0" y="0"/>
                </a:moveTo>
                <a:lnTo>
                  <a:pt x="485138" y="0"/>
                </a:lnTo>
                <a:lnTo>
                  <a:pt x="485138" y="486108"/>
                </a:lnTo>
                <a:lnTo>
                  <a:pt x="0" y="486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9" name="Freeform 29"/>
          <p:cNvSpPr/>
          <p:nvPr/>
        </p:nvSpPr>
        <p:spPr>
          <a:xfrm>
            <a:off x="7045199" y="8407948"/>
            <a:ext cx="485138" cy="486108"/>
          </a:xfrm>
          <a:custGeom>
            <a:avLst/>
            <a:gdLst/>
            <a:ahLst/>
            <a:cxnLst/>
            <a:rect l="l" t="t" r="r" b="b"/>
            <a:pathLst>
              <a:path w="485138" h="486108">
                <a:moveTo>
                  <a:pt x="0" y="0"/>
                </a:moveTo>
                <a:lnTo>
                  <a:pt x="485137" y="0"/>
                </a:lnTo>
                <a:lnTo>
                  <a:pt x="485137" y="486108"/>
                </a:lnTo>
                <a:lnTo>
                  <a:pt x="0" y="486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971550" y="9586623"/>
            <a:ext cx="1772245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Neuro Mav France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4097" y="563661"/>
            <a:ext cx="11523873" cy="117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1" spc="130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Nos projets 2026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245116"/>
            <a:ext cx="16692001" cy="734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fr-FR" sz="3400" b="1" dirty="0">
                <a:solidFill>
                  <a:srgbClr val="02335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Nous envisageons les actions majeures suivantes :</a:t>
            </a:r>
          </a:p>
          <a:p>
            <a:pPr algn="l">
              <a:lnSpc>
                <a:spcPts val="3920"/>
              </a:lnSpc>
            </a:pPr>
            <a:endParaRPr lang="fr-FR" sz="3400" b="1" dirty="0">
              <a:solidFill>
                <a:srgbClr val="02335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604524" lvl="1" indent="-302262" algn="l">
              <a:lnSpc>
                <a:spcPts val="3920"/>
              </a:lnSpc>
              <a:buAutoNum type="arabicPeriod"/>
            </a:pPr>
            <a:r>
              <a:rPr lang="fr-FR" sz="2800" dirty="0">
                <a:solidFill>
                  <a:srgbClr val="0233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Structuration du réseau de bénévoles en région initié en 2025, et multiplication des cafés MAV dans les hôpitaux partenaires</a:t>
            </a:r>
          </a:p>
          <a:p>
            <a:pPr marL="604524" lvl="1" indent="-302262" algn="l">
              <a:lnSpc>
                <a:spcPts val="3920"/>
              </a:lnSpc>
              <a:buAutoNum type="arabicPeriod"/>
            </a:pPr>
            <a:r>
              <a:rPr lang="fr-FR" sz="2800" dirty="0">
                <a:solidFill>
                  <a:srgbClr val="0233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Journée des familles MAV à Paris : 3ème édition</a:t>
            </a:r>
          </a:p>
          <a:p>
            <a:pPr marL="604524" lvl="1" indent="-302262" algn="l">
              <a:lnSpc>
                <a:spcPts val="3920"/>
              </a:lnSpc>
              <a:buAutoNum type="arabicPeriod"/>
            </a:pPr>
            <a:r>
              <a:rPr lang="fr-FR" sz="2800" dirty="0">
                <a:solidFill>
                  <a:srgbClr val="0233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Contribution financière à la Recherche, avec le lancement d'un 2ème appel à projet</a:t>
            </a:r>
          </a:p>
          <a:p>
            <a:pPr marL="604524" lvl="1" indent="-302262" algn="l">
              <a:lnSpc>
                <a:spcPts val="3920"/>
              </a:lnSpc>
              <a:buAutoNum type="arabicPeriod"/>
            </a:pPr>
            <a:r>
              <a:rPr lang="fr-FR" sz="2800" dirty="0">
                <a:solidFill>
                  <a:srgbClr val="0233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Actions de soutien en hospitalisation en service pédiatrique</a:t>
            </a:r>
            <a:r>
              <a:rPr lang="fr-FR" sz="2800" i="1" dirty="0">
                <a:solidFill>
                  <a:srgbClr val="02335F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 (par exemple : achat de voiturette pour conduire les enfants au bloc opératoire, magiciens, clowns, conteurs) et en service adultes (par exemple : socio-esthétique, musiciens)</a:t>
            </a:r>
          </a:p>
          <a:p>
            <a:pPr marL="604524" lvl="1" indent="-302262" algn="l">
              <a:lnSpc>
                <a:spcPts val="3920"/>
              </a:lnSpc>
              <a:buAutoNum type="arabicPeriod"/>
            </a:pPr>
            <a:r>
              <a:rPr lang="fr-FR" sz="2800" dirty="0">
                <a:solidFill>
                  <a:srgbClr val="02335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Financement de formations "Patients partenaires" pour nos bénévoles en région</a:t>
            </a:r>
          </a:p>
          <a:p>
            <a:pPr algn="l">
              <a:lnSpc>
                <a:spcPts val="3920"/>
              </a:lnSpc>
            </a:pPr>
            <a:endParaRPr lang="fr-FR" sz="2800" dirty="0">
              <a:solidFill>
                <a:srgbClr val="02335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l">
              <a:lnSpc>
                <a:spcPts val="4760"/>
              </a:lnSpc>
            </a:pPr>
            <a:r>
              <a:rPr lang="fr-FR" sz="3400" b="1" dirty="0">
                <a:solidFill>
                  <a:srgbClr val="02335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ajoutées aux actions “</a:t>
            </a:r>
            <a:r>
              <a:rPr lang="fr-FR" sz="3400" b="1" dirty="0" err="1">
                <a:solidFill>
                  <a:srgbClr val="02335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coeur</a:t>
            </a:r>
            <a:r>
              <a:rPr lang="fr-FR" sz="3400" b="1" dirty="0">
                <a:solidFill>
                  <a:srgbClr val="02335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” de NEURO MAV France : groupes de parole, communication newsletters/réseaux sociaux, etc.</a:t>
            </a:r>
          </a:p>
          <a:p>
            <a:pPr algn="l">
              <a:lnSpc>
                <a:spcPts val="3920"/>
              </a:lnSpc>
            </a:pPr>
            <a:endParaRPr lang="en-US" sz="3400" b="1" dirty="0">
              <a:solidFill>
                <a:srgbClr val="02335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www.instagram.com/neuromavfrance/"/>
          </p:cNvPr>
          <p:cNvSpPr/>
          <p:nvPr/>
        </p:nvSpPr>
        <p:spPr>
          <a:xfrm>
            <a:off x="0" y="48902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>
              <a:lnSpc>
                <a:spcPts val="4760"/>
              </a:lnSpc>
            </a:pPr>
            <a:endParaRPr lang="fr-FR" sz="3400" b="1" dirty="0">
              <a:solidFill>
                <a:srgbClr val="02335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689324" y="2805511"/>
            <a:ext cx="2559799" cy="3846692"/>
          </a:xfrm>
          <a:custGeom>
            <a:avLst/>
            <a:gdLst/>
            <a:ahLst/>
            <a:cxnLst/>
            <a:rect l="l" t="t" r="r" b="b"/>
            <a:pathLst>
              <a:path w="2559799" h="3846692">
                <a:moveTo>
                  <a:pt x="0" y="0"/>
                </a:moveTo>
                <a:lnTo>
                  <a:pt x="2559799" y="0"/>
                </a:lnTo>
                <a:lnTo>
                  <a:pt x="2559799" y="3846692"/>
                </a:lnTo>
                <a:lnTo>
                  <a:pt x="0" y="38466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hlinkClick r:id="rId5" tooltip="https://www.facebook.com/profile.php?id=100077273654085"/>
          </p:cNvPr>
          <p:cNvSpPr/>
          <p:nvPr/>
        </p:nvSpPr>
        <p:spPr>
          <a:xfrm>
            <a:off x="5821114" y="7704029"/>
            <a:ext cx="1042427" cy="1042427"/>
          </a:xfrm>
          <a:custGeom>
            <a:avLst/>
            <a:gdLst/>
            <a:ahLst/>
            <a:cxnLst/>
            <a:rect l="l" t="t" r="r" b="b"/>
            <a:pathLst>
              <a:path w="1042427" h="1042427">
                <a:moveTo>
                  <a:pt x="0" y="0"/>
                </a:moveTo>
                <a:lnTo>
                  <a:pt x="1042428" y="0"/>
                </a:lnTo>
                <a:lnTo>
                  <a:pt x="1042428" y="1042427"/>
                </a:lnTo>
                <a:lnTo>
                  <a:pt x="0" y="1042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hlinkClick r:id="rId8" tooltip="https://www.linkedin.com/company/neuro-mav-france/"/>
          </p:cNvPr>
          <p:cNvSpPr/>
          <p:nvPr/>
        </p:nvSpPr>
        <p:spPr>
          <a:xfrm>
            <a:off x="9685262" y="7694659"/>
            <a:ext cx="1042427" cy="1042427"/>
          </a:xfrm>
          <a:custGeom>
            <a:avLst/>
            <a:gdLst/>
            <a:ahLst/>
            <a:cxnLst/>
            <a:rect l="l" t="t" r="r" b="b"/>
            <a:pathLst>
              <a:path w="1042427" h="1042427">
                <a:moveTo>
                  <a:pt x="0" y="0"/>
                </a:moveTo>
                <a:lnTo>
                  <a:pt x="1042427" y="0"/>
                </a:lnTo>
                <a:lnTo>
                  <a:pt x="1042427" y="1042427"/>
                </a:lnTo>
                <a:lnTo>
                  <a:pt x="0" y="1042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hlinkClick r:id="rId11" tooltip="https://www.youtube.com/@NEUROMAVFrance"/>
          </p:cNvPr>
          <p:cNvSpPr/>
          <p:nvPr/>
        </p:nvSpPr>
        <p:spPr>
          <a:xfrm>
            <a:off x="11550699" y="7663399"/>
            <a:ext cx="1123686" cy="1123686"/>
          </a:xfrm>
          <a:custGeom>
            <a:avLst/>
            <a:gdLst/>
            <a:ahLst/>
            <a:cxnLst/>
            <a:rect l="l" t="t" r="r" b="b"/>
            <a:pathLst>
              <a:path w="1123686" h="1123686">
                <a:moveTo>
                  <a:pt x="0" y="0"/>
                </a:moveTo>
                <a:lnTo>
                  <a:pt x="1123686" y="0"/>
                </a:lnTo>
                <a:lnTo>
                  <a:pt x="1123686" y="1123686"/>
                </a:lnTo>
                <a:lnTo>
                  <a:pt x="0" y="112368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>
            <a:hlinkClick r:id="rId2" tooltip="https://www.instagram.com/neuromavfrance/"/>
          </p:cNvPr>
          <p:cNvSpPr/>
          <p:nvPr/>
        </p:nvSpPr>
        <p:spPr>
          <a:xfrm>
            <a:off x="7514548" y="7497904"/>
            <a:ext cx="1454676" cy="1454676"/>
          </a:xfrm>
          <a:custGeom>
            <a:avLst/>
            <a:gdLst/>
            <a:ahLst/>
            <a:cxnLst/>
            <a:rect l="l" t="t" r="r" b="b"/>
            <a:pathLst>
              <a:path w="1454676" h="1454676">
                <a:moveTo>
                  <a:pt x="0" y="0"/>
                </a:moveTo>
                <a:lnTo>
                  <a:pt x="1454676" y="0"/>
                </a:lnTo>
                <a:lnTo>
                  <a:pt x="1454676" y="1454676"/>
                </a:lnTo>
                <a:lnTo>
                  <a:pt x="0" y="145467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971550" y="9586623"/>
            <a:ext cx="1772245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Neuro Mav France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1192" y="563661"/>
            <a:ext cx="10708118" cy="117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b="1" spc="130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Suivez-nous !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398DF38-3399-A4F3-4665-A3A8B37E874A}"/>
              </a:ext>
            </a:extLst>
          </p:cNvPr>
          <p:cNvSpPr txBox="1"/>
          <p:nvPr/>
        </p:nvSpPr>
        <p:spPr>
          <a:xfrm>
            <a:off x="4572000" y="6819488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760"/>
              </a:lnSpc>
            </a:pPr>
            <a:r>
              <a:rPr lang="fr-FR" sz="4000" b="1" dirty="0">
                <a:solidFill>
                  <a:srgbClr val="02335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www.neuro-mav-france.org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421</Words>
  <Application>Microsoft Macintosh PowerPoint</Application>
  <PresentationFormat>Personnalisé</PresentationFormat>
  <Paragraphs>62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21" baseType="lpstr">
      <vt:lpstr>Open Sans Bold Italics</vt:lpstr>
      <vt:lpstr>Glacial Indifference Bold</vt:lpstr>
      <vt:lpstr>Open Sans</vt:lpstr>
      <vt:lpstr>Poppins Bold</vt:lpstr>
      <vt:lpstr>Open Sans Bold</vt:lpstr>
      <vt:lpstr>Glacial Indifference</vt:lpstr>
      <vt:lpstr>Poppins Bold Italics</vt:lpstr>
      <vt:lpstr>Poppins Italics</vt:lpstr>
      <vt:lpstr>Calibri</vt:lpstr>
      <vt:lpstr>Open Sans Light Italics</vt:lpstr>
      <vt:lpstr>Open Sans Light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 de présentation NEURO MAV France 2025</dc:title>
  <cp:lastModifiedBy>Séverine Martin</cp:lastModifiedBy>
  <cp:revision>2</cp:revision>
  <dcterms:created xsi:type="dcterms:W3CDTF">2006-08-16T00:00:00Z</dcterms:created>
  <dcterms:modified xsi:type="dcterms:W3CDTF">2025-12-13T17:51:49Z</dcterms:modified>
  <dc:identifier>DAG7aT2QO7Q</dc:identifier>
</cp:coreProperties>
</file>